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607" r:id="rId2"/>
    <p:sldId id="609" r:id="rId3"/>
    <p:sldId id="610" r:id="rId4"/>
    <p:sldId id="280" r:id="rId5"/>
    <p:sldId id="574" r:id="rId6"/>
    <p:sldId id="559" r:id="rId7"/>
    <p:sldId id="594" r:id="rId8"/>
    <p:sldId id="579" r:id="rId9"/>
    <p:sldId id="624" r:id="rId10"/>
    <p:sldId id="625" r:id="rId11"/>
    <p:sldId id="612" r:id="rId12"/>
    <p:sldId id="613" r:id="rId13"/>
    <p:sldId id="278" r:id="rId14"/>
    <p:sldId id="596" r:id="rId15"/>
    <p:sldId id="597" r:id="rId16"/>
    <p:sldId id="263" r:id="rId17"/>
    <p:sldId id="615" r:id="rId18"/>
    <p:sldId id="546" r:id="rId19"/>
    <p:sldId id="544" r:id="rId20"/>
    <p:sldId id="617" r:id="rId21"/>
    <p:sldId id="598" r:id="rId22"/>
    <p:sldId id="286" r:id="rId23"/>
    <p:sldId id="601" r:id="rId24"/>
    <p:sldId id="289" r:id="rId25"/>
    <p:sldId id="602" r:id="rId26"/>
    <p:sldId id="290" r:id="rId27"/>
    <p:sldId id="291" r:id="rId28"/>
    <p:sldId id="604" r:id="rId29"/>
    <p:sldId id="267" r:id="rId30"/>
    <p:sldId id="264" r:id="rId31"/>
    <p:sldId id="272" r:id="rId32"/>
    <p:sldId id="293" r:id="rId33"/>
    <p:sldId id="271" r:id="rId34"/>
    <p:sldId id="618" r:id="rId35"/>
    <p:sldId id="287" r:id="rId36"/>
    <p:sldId id="619" r:id="rId37"/>
    <p:sldId id="605" r:id="rId38"/>
    <p:sldId id="622" r:id="rId39"/>
    <p:sldId id="603" r:id="rId40"/>
    <p:sldId id="600" r:id="rId41"/>
    <p:sldId id="268" r:id="rId42"/>
    <p:sldId id="505" r:id="rId43"/>
    <p:sldId id="623" r:id="rId44"/>
    <p:sldId id="274" r:id="rId45"/>
    <p:sldId id="276" r:id="rId46"/>
    <p:sldId id="275" r:id="rId47"/>
    <p:sldId id="273" r:id="rId48"/>
    <p:sldId id="265" r:id="rId49"/>
    <p:sldId id="256" r:id="rId50"/>
    <p:sldId id="266" r:id="rId51"/>
    <p:sldId id="599" r:id="rId52"/>
    <p:sldId id="257" r:id="rId53"/>
    <p:sldId id="258" r:id="rId54"/>
    <p:sldId id="270" r:id="rId55"/>
    <p:sldId id="626" r:id="rId56"/>
    <p:sldId id="60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6600"/>
    <a:srgbClr val="FF3300"/>
    <a:srgbClr val="0066FF"/>
    <a:srgbClr val="FF00FF"/>
    <a:srgbClr val="00CC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69303" autoAdjust="0"/>
  </p:normalViewPr>
  <p:slideViewPr>
    <p:cSldViewPr snapToGrid="0">
      <p:cViewPr>
        <p:scale>
          <a:sx n="83" d="100"/>
          <a:sy n="83" d="100"/>
        </p:scale>
        <p:origin x="1608" y="-96"/>
      </p:cViewPr>
      <p:guideLst>
        <p:guide orient="horz" pos="2136"/>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tlin Jeffrey" userId="c792ef73e4c0296d" providerId="LiveId" clId="{8F9E780B-41D8-47DA-AA2E-26E1B36107BC}"/>
    <pc:docChg chg="undo redo custSel addSld delSld modSld sldOrd">
      <pc:chgData name="Caitlin Jeffrey" userId="c792ef73e4c0296d" providerId="LiveId" clId="{8F9E780B-41D8-47DA-AA2E-26E1B36107BC}" dt="2024-08-22T19:01:35.389" v="5993" actId="27636"/>
      <pc:docMkLst>
        <pc:docMk/>
      </pc:docMkLst>
      <pc:sldChg chg="delSp mod delAnim modNotesTx">
        <pc:chgData name="Caitlin Jeffrey" userId="c792ef73e4c0296d" providerId="LiveId" clId="{8F9E780B-41D8-47DA-AA2E-26E1B36107BC}" dt="2024-08-22T16:17:18.231" v="1292" actId="20577"/>
        <pc:sldMkLst>
          <pc:docMk/>
          <pc:sldMk cId="1646508407" sldId="263"/>
        </pc:sldMkLst>
        <pc:spChg chg="del">
          <ac:chgData name="Caitlin Jeffrey" userId="c792ef73e4c0296d" providerId="LiveId" clId="{8F9E780B-41D8-47DA-AA2E-26E1B36107BC}" dt="2024-08-22T16:16:33.955" v="1255" actId="478"/>
          <ac:spMkLst>
            <pc:docMk/>
            <pc:sldMk cId="1646508407" sldId="263"/>
            <ac:spMk id="2" creationId="{FC70AF78-DF07-7961-4A0F-475FCA0A0712}"/>
          </ac:spMkLst>
        </pc:spChg>
        <pc:spChg chg="del">
          <ac:chgData name="Caitlin Jeffrey" userId="c792ef73e4c0296d" providerId="LiveId" clId="{8F9E780B-41D8-47DA-AA2E-26E1B36107BC}" dt="2024-08-22T16:16:33.955" v="1255" actId="478"/>
          <ac:spMkLst>
            <pc:docMk/>
            <pc:sldMk cId="1646508407" sldId="263"/>
            <ac:spMk id="3" creationId="{14D726FA-DC4E-1C3D-1A7E-7A4106F99CB4}"/>
          </ac:spMkLst>
        </pc:spChg>
      </pc:sldChg>
      <pc:sldChg chg="modSp mod modNotesTx">
        <pc:chgData name="Caitlin Jeffrey" userId="c792ef73e4c0296d" providerId="LiveId" clId="{8F9E780B-41D8-47DA-AA2E-26E1B36107BC}" dt="2024-08-22T18:09:23.334" v="3106" actId="20577"/>
        <pc:sldMkLst>
          <pc:docMk/>
          <pc:sldMk cId="200555486" sldId="264"/>
        </pc:sldMkLst>
        <pc:graphicFrameChg chg="mod modGraphic">
          <ac:chgData name="Caitlin Jeffrey" userId="c792ef73e4c0296d" providerId="LiveId" clId="{8F9E780B-41D8-47DA-AA2E-26E1B36107BC}" dt="2024-08-22T13:48:58.270" v="39" actId="1076"/>
          <ac:graphicFrameMkLst>
            <pc:docMk/>
            <pc:sldMk cId="200555486" sldId="264"/>
            <ac:graphicFrameMk id="2" creationId="{1B0EA67E-ABD3-872E-47C3-C720ABB4CDB3}"/>
          </ac:graphicFrameMkLst>
        </pc:graphicFrameChg>
      </pc:sldChg>
      <pc:sldChg chg="del">
        <pc:chgData name="Caitlin Jeffrey" userId="c792ef73e4c0296d" providerId="LiveId" clId="{8F9E780B-41D8-47DA-AA2E-26E1B36107BC}" dt="2024-08-22T13:44:54.909" v="2" actId="2696"/>
        <pc:sldMkLst>
          <pc:docMk/>
          <pc:sldMk cId="180596717" sldId="266"/>
        </pc:sldMkLst>
      </pc:sldChg>
      <pc:sldChg chg="add">
        <pc:chgData name="Caitlin Jeffrey" userId="c792ef73e4c0296d" providerId="LiveId" clId="{8F9E780B-41D8-47DA-AA2E-26E1B36107BC}" dt="2024-08-22T13:44:59.670" v="3"/>
        <pc:sldMkLst>
          <pc:docMk/>
          <pc:sldMk cId="1100589447" sldId="266"/>
        </pc:sldMkLst>
      </pc:sldChg>
      <pc:sldChg chg="modSp mod">
        <pc:chgData name="Caitlin Jeffrey" userId="c792ef73e4c0296d" providerId="LiveId" clId="{8F9E780B-41D8-47DA-AA2E-26E1B36107BC}" dt="2024-08-22T13:46:18.296" v="12" actId="1076"/>
        <pc:sldMkLst>
          <pc:docMk/>
          <pc:sldMk cId="3865311248" sldId="267"/>
        </pc:sldMkLst>
        <pc:picChg chg="mod">
          <ac:chgData name="Caitlin Jeffrey" userId="c792ef73e4c0296d" providerId="LiveId" clId="{8F9E780B-41D8-47DA-AA2E-26E1B36107BC}" dt="2024-08-22T13:46:18.296" v="12" actId="1076"/>
          <ac:picMkLst>
            <pc:docMk/>
            <pc:sldMk cId="3865311248" sldId="267"/>
            <ac:picMk id="2" creationId="{C21599A4-B141-0B43-C789-296CE70D72A2}"/>
          </ac:picMkLst>
        </pc:picChg>
      </pc:sldChg>
      <pc:sldChg chg="add del ord modNotesTx">
        <pc:chgData name="Caitlin Jeffrey" userId="c792ef73e4c0296d" providerId="LiveId" clId="{8F9E780B-41D8-47DA-AA2E-26E1B36107BC}" dt="2024-08-22T18:12:48.100" v="3442"/>
        <pc:sldMkLst>
          <pc:docMk/>
          <pc:sldMk cId="1243774510" sldId="268"/>
        </pc:sldMkLst>
      </pc:sldChg>
      <pc:sldChg chg="modNotesTx">
        <pc:chgData name="Caitlin Jeffrey" userId="c792ef73e4c0296d" providerId="LiveId" clId="{8F9E780B-41D8-47DA-AA2E-26E1B36107BC}" dt="2024-08-22T18:47:34.511" v="4878"/>
        <pc:sldMkLst>
          <pc:docMk/>
          <pc:sldMk cId="4185247192" sldId="271"/>
        </pc:sldMkLst>
      </pc:sldChg>
      <pc:sldChg chg="modSp mod modNotesTx">
        <pc:chgData name="Caitlin Jeffrey" userId="c792ef73e4c0296d" providerId="LiveId" clId="{8F9E780B-41D8-47DA-AA2E-26E1B36107BC}" dt="2024-08-22T18:34:02.264" v="4433" actId="20577"/>
        <pc:sldMkLst>
          <pc:docMk/>
          <pc:sldMk cId="3517829063" sldId="272"/>
        </pc:sldMkLst>
        <pc:graphicFrameChg chg="mod modGraphic">
          <ac:chgData name="Caitlin Jeffrey" userId="c792ef73e4c0296d" providerId="LiveId" clId="{8F9E780B-41D8-47DA-AA2E-26E1B36107BC}" dt="2024-08-22T13:48:14.520" v="32" actId="1076"/>
          <ac:graphicFrameMkLst>
            <pc:docMk/>
            <pc:sldMk cId="3517829063" sldId="272"/>
            <ac:graphicFrameMk id="7" creationId="{7B8FEB2E-363E-21C0-404A-6AFBCAC96359}"/>
          </ac:graphicFrameMkLst>
        </pc:graphicFrameChg>
      </pc:sldChg>
      <pc:sldChg chg="ord">
        <pc:chgData name="Caitlin Jeffrey" userId="c792ef73e4c0296d" providerId="LiveId" clId="{8F9E780B-41D8-47DA-AA2E-26E1B36107BC}" dt="2024-08-22T15:45:41.242" v="897"/>
        <pc:sldMkLst>
          <pc:docMk/>
          <pc:sldMk cId="2220273705" sldId="273"/>
        </pc:sldMkLst>
      </pc:sldChg>
      <pc:sldChg chg="del">
        <pc:chgData name="Caitlin Jeffrey" userId="c792ef73e4c0296d" providerId="LiveId" clId="{8F9E780B-41D8-47DA-AA2E-26E1B36107BC}" dt="2024-08-22T13:57:30.050" v="68" actId="2696"/>
        <pc:sldMkLst>
          <pc:docMk/>
          <pc:sldMk cId="562753663" sldId="274"/>
        </pc:sldMkLst>
      </pc:sldChg>
      <pc:sldChg chg="add">
        <pc:chgData name="Caitlin Jeffrey" userId="c792ef73e4c0296d" providerId="LiveId" clId="{8F9E780B-41D8-47DA-AA2E-26E1B36107BC}" dt="2024-08-22T13:57:36.480" v="69"/>
        <pc:sldMkLst>
          <pc:docMk/>
          <pc:sldMk cId="1990281388" sldId="274"/>
        </pc:sldMkLst>
      </pc:sldChg>
      <pc:sldChg chg="ord">
        <pc:chgData name="Caitlin Jeffrey" userId="c792ef73e4c0296d" providerId="LiveId" clId="{8F9E780B-41D8-47DA-AA2E-26E1B36107BC}" dt="2024-08-22T15:45:46.861" v="899"/>
        <pc:sldMkLst>
          <pc:docMk/>
          <pc:sldMk cId="722098462" sldId="275"/>
        </pc:sldMkLst>
      </pc:sldChg>
      <pc:sldChg chg="del">
        <pc:chgData name="Caitlin Jeffrey" userId="c792ef73e4c0296d" providerId="LiveId" clId="{8F9E780B-41D8-47DA-AA2E-26E1B36107BC}" dt="2024-08-22T14:06:29.500" v="127" actId="2696"/>
        <pc:sldMkLst>
          <pc:docMk/>
          <pc:sldMk cId="784144114" sldId="276"/>
        </pc:sldMkLst>
      </pc:sldChg>
      <pc:sldChg chg="add ord">
        <pc:chgData name="Caitlin Jeffrey" userId="c792ef73e4c0296d" providerId="LiveId" clId="{8F9E780B-41D8-47DA-AA2E-26E1B36107BC}" dt="2024-08-22T15:45:55.703" v="901"/>
        <pc:sldMkLst>
          <pc:docMk/>
          <pc:sldMk cId="2062118738" sldId="276"/>
        </pc:sldMkLst>
      </pc:sldChg>
      <pc:sldChg chg="modSp mod">
        <pc:chgData name="Caitlin Jeffrey" userId="c792ef73e4c0296d" providerId="LiveId" clId="{8F9E780B-41D8-47DA-AA2E-26E1B36107BC}" dt="2024-08-22T14:29:17.616" v="227" actId="20577"/>
        <pc:sldMkLst>
          <pc:docMk/>
          <pc:sldMk cId="3202598854" sldId="278"/>
        </pc:sldMkLst>
        <pc:spChg chg="mod">
          <ac:chgData name="Caitlin Jeffrey" userId="c792ef73e4c0296d" providerId="LiveId" clId="{8F9E780B-41D8-47DA-AA2E-26E1B36107BC}" dt="2024-08-22T14:29:17.616" v="227" actId="20577"/>
          <ac:spMkLst>
            <pc:docMk/>
            <pc:sldMk cId="3202598854" sldId="278"/>
            <ac:spMk id="3" creationId="{BD0174D9-4E85-48EE-64E6-5E6B9A138E89}"/>
          </ac:spMkLst>
        </pc:spChg>
      </pc:sldChg>
      <pc:sldChg chg="addSp delSp modSp mod delAnim modAnim modNotesTx">
        <pc:chgData name="Caitlin Jeffrey" userId="c792ef73e4c0296d" providerId="LiveId" clId="{8F9E780B-41D8-47DA-AA2E-26E1B36107BC}" dt="2024-08-22T15:42:24.834" v="878"/>
        <pc:sldMkLst>
          <pc:docMk/>
          <pc:sldMk cId="706729911" sldId="280"/>
        </pc:sldMkLst>
        <pc:spChg chg="add del mod">
          <ac:chgData name="Caitlin Jeffrey" userId="c792ef73e4c0296d" providerId="LiveId" clId="{8F9E780B-41D8-47DA-AA2E-26E1B36107BC}" dt="2024-08-22T15:35:39.171" v="791" actId="478"/>
          <ac:spMkLst>
            <pc:docMk/>
            <pc:sldMk cId="706729911" sldId="280"/>
            <ac:spMk id="2" creationId="{90EFE067-E626-374C-8834-921F5BC3EA3E}"/>
          </ac:spMkLst>
        </pc:spChg>
        <pc:spChg chg="add del mod">
          <ac:chgData name="Caitlin Jeffrey" userId="c792ef73e4c0296d" providerId="LiveId" clId="{8F9E780B-41D8-47DA-AA2E-26E1B36107BC}" dt="2024-08-22T15:35:41.730" v="792" actId="478"/>
          <ac:spMkLst>
            <pc:docMk/>
            <pc:sldMk cId="706729911" sldId="280"/>
            <ac:spMk id="7" creationId="{4ED6AC6A-E430-98D7-C095-6BC83CB7B76F}"/>
          </ac:spMkLst>
        </pc:spChg>
        <pc:spChg chg="add mod">
          <ac:chgData name="Caitlin Jeffrey" userId="c792ef73e4c0296d" providerId="LiveId" clId="{8F9E780B-41D8-47DA-AA2E-26E1B36107BC}" dt="2024-08-22T15:36:07.355" v="794" actId="1076"/>
          <ac:spMkLst>
            <pc:docMk/>
            <pc:sldMk cId="706729911" sldId="280"/>
            <ac:spMk id="10" creationId="{6A84300F-F787-6649-02CA-B6E31A4CC10A}"/>
          </ac:spMkLst>
        </pc:spChg>
        <pc:spChg chg="add mod">
          <ac:chgData name="Caitlin Jeffrey" userId="c792ef73e4c0296d" providerId="LiveId" clId="{8F9E780B-41D8-47DA-AA2E-26E1B36107BC}" dt="2024-08-22T15:36:07.355" v="794" actId="1076"/>
          <ac:spMkLst>
            <pc:docMk/>
            <pc:sldMk cId="706729911" sldId="280"/>
            <ac:spMk id="11" creationId="{A16A5983-C1A8-CB5D-C1FE-B6CCACE6B55C}"/>
          </ac:spMkLst>
        </pc:spChg>
        <pc:spChg chg="add mod">
          <ac:chgData name="Caitlin Jeffrey" userId="c792ef73e4c0296d" providerId="LiveId" clId="{8F9E780B-41D8-47DA-AA2E-26E1B36107BC}" dt="2024-08-22T15:36:07.355" v="794" actId="1076"/>
          <ac:spMkLst>
            <pc:docMk/>
            <pc:sldMk cId="706729911" sldId="280"/>
            <ac:spMk id="12" creationId="{EB5D7765-A76E-3CFF-FD8A-A3FD62DEF47C}"/>
          </ac:spMkLst>
        </pc:spChg>
        <pc:picChg chg="add mod">
          <ac:chgData name="Caitlin Jeffrey" userId="c792ef73e4c0296d" providerId="LiveId" clId="{8F9E780B-41D8-47DA-AA2E-26E1B36107BC}" dt="2024-08-22T14:15:51.933" v="153"/>
          <ac:picMkLst>
            <pc:docMk/>
            <pc:sldMk cId="706729911" sldId="280"/>
            <ac:picMk id="5" creationId="{31201829-77F5-C0E9-07FB-8DFB30AF7F16}"/>
          </ac:picMkLst>
        </pc:picChg>
        <pc:picChg chg="del">
          <ac:chgData name="Caitlin Jeffrey" userId="c792ef73e4c0296d" providerId="LiveId" clId="{8F9E780B-41D8-47DA-AA2E-26E1B36107BC}" dt="2024-08-22T15:35:34.013" v="789" actId="478"/>
          <ac:picMkLst>
            <pc:docMk/>
            <pc:sldMk cId="706729911" sldId="280"/>
            <ac:picMk id="6" creationId="{0E03E119-FFCD-AE41-2048-DB13676404E3}"/>
          </ac:picMkLst>
        </pc:picChg>
        <pc:picChg chg="add mod">
          <ac:chgData name="Caitlin Jeffrey" userId="c792ef73e4c0296d" providerId="LiveId" clId="{8F9E780B-41D8-47DA-AA2E-26E1B36107BC}" dt="2024-08-22T15:36:07.355" v="794" actId="1076"/>
          <ac:picMkLst>
            <pc:docMk/>
            <pc:sldMk cId="706729911" sldId="280"/>
            <ac:picMk id="8" creationId="{3B479DBC-6D33-20EA-93EB-F9374AD2EA7B}"/>
          </ac:picMkLst>
        </pc:picChg>
        <pc:picChg chg="del">
          <ac:chgData name="Caitlin Jeffrey" userId="c792ef73e4c0296d" providerId="LiveId" clId="{8F9E780B-41D8-47DA-AA2E-26E1B36107BC}" dt="2024-08-22T15:35:36.194" v="790" actId="478"/>
          <ac:picMkLst>
            <pc:docMk/>
            <pc:sldMk cId="706729911" sldId="280"/>
            <ac:picMk id="9" creationId="{F525EBB5-0E2D-83EC-B302-6A28E889A628}"/>
          </ac:picMkLst>
        </pc:picChg>
      </pc:sldChg>
      <pc:sldChg chg="modSp mod">
        <pc:chgData name="Caitlin Jeffrey" userId="c792ef73e4c0296d" providerId="LiveId" clId="{8F9E780B-41D8-47DA-AA2E-26E1B36107BC}" dt="2024-08-22T14:30:05.052" v="232" actId="207"/>
        <pc:sldMkLst>
          <pc:docMk/>
          <pc:sldMk cId="127096963" sldId="286"/>
        </pc:sldMkLst>
        <pc:spChg chg="mod">
          <ac:chgData name="Caitlin Jeffrey" userId="c792ef73e4c0296d" providerId="LiveId" clId="{8F9E780B-41D8-47DA-AA2E-26E1B36107BC}" dt="2024-08-22T14:30:05.052" v="232" actId="207"/>
          <ac:spMkLst>
            <pc:docMk/>
            <pc:sldMk cId="127096963" sldId="286"/>
            <ac:spMk id="30" creationId="{601A8865-F326-706A-3356-E6F30F66C68C}"/>
          </ac:spMkLst>
        </pc:spChg>
      </pc:sldChg>
      <pc:sldChg chg="addSp modSp mod modNotesTx">
        <pc:chgData name="Caitlin Jeffrey" userId="c792ef73e4c0296d" providerId="LiveId" clId="{8F9E780B-41D8-47DA-AA2E-26E1B36107BC}" dt="2024-08-22T17:42:59.499" v="2228" actId="1076"/>
        <pc:sldMkLst>
          <pc:docMk/>
          <pc:sldMk cId="787779885" sldId="287"/>
        </pc:sldMkLst>
        <pc:spChg chg="mod">
          <ac:chgData name="Caitlin Jeffrey" userId="c792ef73e4c0296d" providerId="LiveId" clId="{8F9E780B-41D8-47DA-AA2E-26E1B36107BC}" dt="2024-08-22T17:42:55.262" v="2226" actId="14100"/>
          <ac:spMkLst>
            <pc:docMk/>
            <pc:sldMk cId="787779885" sldId="287"/>
            <ac:spMk id="4" creationId="{7D775353-7BC2-0E66-830E-4E4E911D36D1}"/>
          </ac:spMkLst>
        </pc:spChg>
        <pc:picChg chg="add mod">
          <ac:chgData name="Caitlin Jeffrey" userId="c792ef73e4c0296d" providerId="LiveId" clId="{8F9E780B-41D8-47DA-AA2E-26E1B36107BC}" dt="2024-08-22T17:42:59.499" v="2228" actId="1076"/>
          <ac:picMkLst>
            <pc:docMk/>
            <pc:sldMk cId="787779885" sldId="287"/>
            <ac:picMk id="2" creationId="{2F15B1D9-2EC3-8D07-5194-D91B78E2AEAB}"/>
          </ac:picMkLst>
        </pc:picChg>
      </pc:sldChg>
      <pc:sldChg chg="modNotesTx">
        <pc:chgData name="Caitlin Jeffrey" userId="c792ef73e4c0296d" providerId="LiveId" clId="{8F9E780B-41D8-47DA-AA2E-26E1B36107BC}" dt="2024-08-22T17:32:32.654" v="1918" actId="20577"/>
        <pc:sldMkLst>
          <pc:docMk/>
          <pc:sldMk cId="1776864771" sldId="289"/>
        </pc:sldMkLst>
      </pc:sldChg>
      <pc:sldChg chg="modSp mod">
        <pc:chgData name="Caitlin Jeffrey" userId="c792ef73e4c0296d" providerId="LiveId" clId="{8F9E780B-41D8-47DA-AA2E-26E1B36107BC}" dt="2024-08-22T14:26:21.991" v="211" actId="1076"/>
        <pc:sldMkLst>
          <pc:docMk/>
          <pc:sldMk cId="2326674122" sldId="291"/>
        </pc:sldMkLst>
        <pc:spChg chg="mod">
          <ac:chgData name="Caitlin Jeffrey" userId="c792ef73e4c0296d" providerId="LiveId" clId="{8F9E780B-41D8-47DA-AA2E-26E1B36107BC}" dt="2024-08-22T14:26:21.991" v="211" actId="1076"/>
          <ac:spMkLst>
            <pc:docMk/>
            <pc:sldMk cId="2326674122" sldId="291"/>
            <ac:spMk id="5" creationId="{6AA3884D-CDDB-0AA7-B478-1ED81E48AF48}"/>
          </ac:spMkLst>
        </pc:spChg>
        <pc:spChg chg="mod">
          <ac:chgData name="Caitlin Jeffrey" userId="c792ef73e4c0296d" providerId="LiveId" clId="{8F9E780B-41D8-47DA-AA2E-26E1B36107BC}" dt="2024-08-22T14:26:16.171" v="210" actId="1076"/>
          <ac:spMkLst>
            <pc:docMk/>
            <pc:sldMk cId="2326674122" sldId="291"/>
            <ac:spMk id="6" creationId="{54AA43FB-7F04-D06E-273B-2611558CA557}"/>
          </ac:spMkLst>
        </pc:spChg>
      </pc:sldChg>
      <pc:sldChg chg="modNotesTx">
        <pc:chgData name="Caitlin Jeffrey" userId="c792ef73e4c0296d" providerId="LiveId" clId="{8F9E780B-41D8-47DA-AA2E-26E1B36107BC}" dt="2024-08-22T18:51:49.842" v="5036" actId="20577"/>
        <pc:sldMkLst>
          <pc:docMk/>
          <pc:sldMk cId="3899924118" sldId="293"/>
        </pc:sldMkLst>
      </pc:sldChg>
      <pc:sldChg chg="del">
        <pc:chgData name="Caitlin Jeffrey" userId="c792ef73e4c0296d" providerId="LiveId" clId="{8F9E780B-41D8-47DA-AA2E-26E1B36107BC}" dt="2024-08-22T13:44:08.543" v="0" actId="47"/>
        <pc:sldMkLst>
          <pc:docMk/>
          <pc:sldMk cId="3684801824" sldId="294"/>
        </pc:sldMkLst>
      </pc:sldChg>
      <pc:sldChg chg="add ord">
        <pc:chgData name="Caitlin Jeffrey" userId="c792ef73e4c0296d" providerId="LiveId" clId="{8F9E780B-41D8-47DA-AA2E-26E1B36107BC}" dt="2024-08-22T15:45:24.162" v="895"/>
        <pc:sldMkLst>
          <pc:docMk/>
          <pc:sldMk cId="2962829936" sldId="505"/>
        </pc:sldMkLst>
      </pc:sldChg>
      <pc:sldChg chg="del">
        <pc:chgData name="Caitlin Jeffrey" userId="c792ef73e4c0296d" providerId="LiveId" clId="{8F9E780B-41D8-47DA-AA2E-26E1B36107BC}" dt="2024-08-22T15:45:14.538" v="892" actId="2696"/>
        <pc:sldMkLst>
          <pc:docMk/>
          <pc:sldMk cId="3120031880" sldId="505"/>
        </pc:sldMkLst>
      </pc:sldChg>
      <pc:sldChg chg="addSp delSp modSp del">
        <pc:chgData name="Caitlin Jeffrey" userId="c792ef73e4c0296d" providerId="LiveId" clId="{8F9E780B-41D8-47DA-AA2E-26E1B36107BC}" dt="2024-08-22T16:06:31.635" v="1097" actId="2696"/>
        <pc:sldMkLst>
          <pc:docMk/>
          <pc:sldMk cId="1961446838" sldId="543"/>
        </pc:sldMkLst>
        <pc:spChg chg="add mod">
          <ac:chgData name="Caitlin Jeffrey" userId="c792ef73e4c0296d" providerId="LiveId" clId="{8F9E780B-41D8-47DA-AA2E-26E1B36107BC}" dt="2024-08-22T14:57:33.066" v="302"/>
          <ac:spMkLst>
            <pc:docMk/>
            <pc:sldMk cId="1961446838" sldId="543"/>
            <ac:spMk id="8" creationId="{701C2B62-6B6E-5708-4267-4844FC89B9AE}"/>
          </ac:spMkLst>
        </pc:spChg>
        <pc:spChg chg="add mod">
          <ac:chgData name="Caitlin Jeffrey" userId="c792ef73e4c0296d" providerId="LiveId" clId="{8F9E780B-41D8-47DA-AA2E-26E1B36107BC}" dt="2024-08-22T14:57:33.066" v="302"/>
          <ac:spMkLst>
            <pc:docMk/>
            <pc:sldMk cId="1961446838" sldId="543"/>
            <ac:spMk id="12" creationId="{94181DF1-2438-509E-9482-DFC84B578C46}"/>
          </ac:spMkLst>
        </pc:spChg>
        <pc:picChg chg="del">
          <ac:chgData name="Caitlin Jeffrey" userId="c792ef73e4c0296d" providerId="LiveId" clId="{8F9E780B-41D8-47DA-AA2E-26E1B36107BC}" dt="2024-08-22T14:57:07.026" v="299" actId="478"/>
          <ac:picMkLst>
            <pc:docMk/>
            <pc:sldMk cId="1961446838" sldId="543"/>
            <ac:picMk id="3" creationId="{4F8F831B-E3D6-7116-8CD8-09831AE03171}"/>
          </ac:picMkLst>
        </pc:picChg>
        <pc:picChg chg="del">
          <ac:chgData name="Caitlin Jeffrey" userId="c792ef73e4c0296d" providerId="LiveId" clId="{8F9E780B-41D8-47DA-AA2E-26E1B36107BC}" dt="2024-08-22T14:57:07.026" v="299" actId="478"/>
          <ac:picMkLst>
            <pc:docMk/>
            <pc:sldMk cId="1961446838" sldId="543"/>
            <ac:picMk id="5" creationId="{1CFAFCA5-F551-ACCF-2D09-296DDD9EB15D}"/>
          </ac:picMkLst>
        </pc:picChg>
        <pc:picChg chg="add mod">
          <ac:chgData name="Caitlin Jeffrey" userId="c792ef73e4c0296d" providerId="LiveId" clId="{8F9E780B-41D8-47DA-AA2E-26E1B36107BC}" dt="2024-08-22T14:57:33.066" v="302"/>
          <ac:picMkLst>
            <pc:docMk/>
            <pc:sldMk cId="1961446838" sldId="543"/>
            <ac:picMk id="6" creationId="{ED7DFC82-5B8F-F945-4B24-1737084C9B0A}"/>
          </ac:picMkLst>
        </pc:picChg>
        <pc:picChg chg="del">
          <ac:chgData name="Caitlin Jeffrey" userId="c792ef73e4c0296d" providerId="LiveId" clId="{8F9E780B-41D8-47DA-AA2E-26E1B36107BC}" dt="2024-08-22T14:57:07.026" v="299" actId="478"/>
          <ac:picMkLst>
            <pc:docMk/>
            <pc:sldMk cId="1961446838" sldId="543"/>
            <ac:picMk id="7" creationId="{49F88D14-0582-EF56-4DA9-EB4A7E32003F}"/>
          </ac:picMkLst>
        </pc:picChg>
        <pc:picChg chg="del">
          <ac:chgData name="Caitlin Jeffrey" userId="c792ef73e4c0296d" providerId="LiveId" clId="{8F9E780B-41D8-47DA-AA2E-26E1B36107BC}" dt="2024-08-22T14:57:07.026" v="299" actId="478"/>
          <ac:picMkLst>
            <pc:docMk/>
            <pc:sldMk cId="1961446838" sldId="543"/>
            <ac:picMk id="9" creationId="{13EAF718-97EC-F42A-8C2C-48A94045D780}"/>
          </ac:picMkLst>
        </pc:picChg>
        <pc:picChg chg="del">
          <ac:chgData name="Caitlin Jeffrey" userId="c792ef73e4c0296d" providerId="LiveId" clId="{8F9E780B-41D8-47DA-AA2E-26E1B36107BC}" dt="2024-08-22T14:57:07.026" v="299" actId="478"/>
          <ac:picMkLst>
            <pc:docMk/>
            <pc:sldMk cId="1961446838" sldId="543"/>
            <ac:picMk id="10" creationId="{5CEE8F74-9340-8842-62B9-0F3F6375C4B5}"/>
          </ac:picMkLst>
        </pc:picChg>
        <pc:picChg chg="add mod">
          <ac:chgData name="Caitlin Jeffrey" userId="c792ef73e4c0296d" providerId="LiveId" clId="{8F9E780B-41D8-47DA-AA2E-26E1B36107BC}" dt="2024-08-22T14:57:33.066" v="302"/>
          <ac:picMkLst>
            <pc:docMk/>
            <pc:sldMk cId="1961446838" sldId="543"/>
            <ac:picMk id="11" creationId="{66E0AC76-C8F6-08FC-4DEE-C9CD28272FF0}"/>
          </ac:picMkLst>
        </pc:picChg>
        <pc:picChg chg="add mod">
          <ac:chgData name="Caitlin Jeffrey" userId="c792ef73e4c0296d" providerId="LiveId" clId="{8F9E780B-41D8-47DA-AA2E-26E1B36107BC}" dt="2024-08-22T14:57:33.066" v="302"/>
          <ac:picMkLst>
            <pc:docMk/>
            <pc:sldMk cId="1961446838" sldId="543"/>
            <ac:picMk id="13" creationId="{725FF270-4113-ADD0-0AE9-0FA6CED411B1}"/>
          </ac:picMkLst>
        </pc:picChg>
      </pc:sldChg>
      <pc:sldChg chg="addSp delSp modSp mod modNotesTx">
        <pc:chgData name="Caitlin Jeffrey" userId="c792ef73e4c0296d" providerId="LiveId" clId="{8F9E780B-41D8-47DA-AA2E-26E1B36107BC}" dt="2024-08-22T17:30:41.272" v="1854" actId="1076"/>
        <pc:sldMkLst>
          <pc:docMk/>
          <pc:sldMk cId="51564041" sldId="544"/>
        </pc:sldMkLst>
        <pc:spChg chg="mod">
          <ac:chgData name="Caitlin Jeffrey" userId="c792ef73e4c0296d" providerId="LiveId" clId="{8F9E780B-41D8-47DA-AA2E-26E1B36107BC}" dt="2024-08-22T17:30:38.219" v="1853" actId="1076"/>
          <ac:spMkLst>
            <pc:docMk/>
            <pc:sldMk cId="51564041" sldId="544"/>
            <ac:spMk id="2" creationId="{079EA94F-FAA4-4B53-0AFC-261E44011C33}"/>
          </ac:spMkLst>
        </pc:spChg>
        <pc:spChg chg="mod">
          <ac:chgData name="Caitlin Jeffrey" userId="c792ef73e4c0296d" providerId="LiveId" clId="{8F9E780B-41D8-47DA-AA2E-26E1B36107BC}" dt="2024-08-22T17:30:41.272" v="1854" actId="1076"/>
          <ac:spMkLst>
            <pc:docMk/>
            <pc:sldMk cId="51564041" sldId="544"/>
            <ac:spMk id="8" creationId="{80E324CE-AA98-872F-3EE6-B071B7E380F1}"/>
          </ac:spMkLst>
        </pc:spChg>
        <pc:picChg chg="add mod">
          <ac:chgData name="Caitlin Jeffrey" userId="c792ef73e4c0296d" providerId="LiveId" clId="{8F9E780B-41D8-47DA-AA2E-26E1B36107BC}" dt="2024-08-22T17:27:34.215" v="1826"/>
          <ac:picMkLst>
            <pc:docMk/>
            <pc:sldMk cId="51564041" sldId="544"/>
            <ac:picMk id="3" creationId="{E03D84BA-78F0-258E-73DE-2F70693FAD1C}"/>
          </ac:picMkLst>
        </pc:picChg>
        <pc:picChg chg="del mod">
          <ac:chgData name="Caitlin Jeffrey" userId="c792ef73e4c0296d" providerId="LiveId" clId="{8F9E780B-41D8-47DA-AA2E-26E1B36107BC}" dt="2024-08-22T17:27:18.157" v="1823" actId="478"/>
          <ac:picMkLst>
            <pc:docMk/>
            <pc:sldMk cId="51564041" sldId="544"/>
            <ac:picMk id="21" creationId="{D363230B-8958-7021-97DC-D2E5BC857B72}"/>
          </ac:picMkLst>
        </pc:picChg>
      </pc:sldChg>
      <pc:sldChg chg="addSp delSp modSp mod modAnim modNotesTx">
        <pc:chgData name="Caitlin Jeffrey" userId="c792ef73e4c0296d" providerId="LiveId" clId="{8F9E780B-41D8-47DA-AA2E-26E1B36107BC}" dt="2024-08-22T17:27:31.359" v="1825" actId="1076"/>
        <pc:sldMkLst>
          <pc:docMk/>
          <pc:sldMk cId="1761762681" sldId="546"/>
        </pc:sldMkLst>
        <pc:spChg chg="add mod">
          <ac:chgData name="Caitlin Jeffrey" userId="c792ef73e4c0296d" providerId="LiveId" clId="{8F9E780B-41D8-47DA-AA2E-26E1B36107BC}" dt="2024-08-22T14:22:07.911" v="194" actId="1076"/>
          <ac:spMkLst>
            <pc:docMk/>
            <pc:sldMk cId="1761762681" sldId="546"/>
            <ac:spMk id="3" creationId="{ABC75B64-B05E-EC34-7BCC-284BBCDECC21}"/>
          </ac:spMkLst>
        </pc:spChg>
        <pc:spChg chg="mod">
          <ac:chgData name="Caitlin Jeffrey" userId="c792ef73e4c0296d" providerId="LiveId" clId="{8F9E780B-41D8-47DA-AA2E-26E1B36107BC}" dt="2024-08-22T17:27:31.359" v="1825" actId="1076"/>
          <ac:spMkLst>
            <pc:docMk/>
            <pc:sldMk cId="1761762681" sldId="546"/>
            <ac:spMk id="4" creationId="{0F04E3A5-8EDB-4231-BC63-7A111A25CB5C}"/>
          </ac:spMkLst>
        </pc:spChg>
        <pc:spChg chg="add del mod">
          <ac:chgData name="Caitlin Jeffrey" userId="c792ef73e4c0296d" providerId="LiveId" clId="{8F9E780B-41D8-47DA-AA2E-26E1B36107BC}" dt="2024-08-22T16:21:32.764" v="1297" actId="478"/>
          <ac:spMkLst>
            <pc:docMk/>
            <pc:sldMk cId="1761762681" sldId="546"/>
            <ac:spMk id="5" creationId="{E68F917F-A474-B2DC-CC09-49700602D625}"/>
          </ac:spMkLst>
        </pc:spChg>
        <pc:picChg chg="add mod">
          <ac:chgData name="Caitlin Jeffrey" userId="c792ef73e4c0296d" providerId="LiveId" clId="{8F9E780B-41D8-47DA-AA2E-26E1B36107BC}" dt="2024-08-22T17:27:14.366" v="1822" actId="1076"/>
          <ac:picMkLst>
            <pc:docMk/>
            <pc:sldMk cId="1761762681" sldId="546"/>
            <ac:picMk id="6" creationId="{7933C29D-7A33-4D78-7317-60850E01BEDA}"/>
          </ac:picMkLst>
        </pc:picChg>
        <pc:picChg chg="del">
          <ac:chgData name="Caitlin Jeffrey" userId="c792ef73e4c0296d" providerId="LiveId" clId="{8F9E780B-41D8-47DA-AA2E-26E1B36107BC}" dt="2024-08-22T16:21:50.752" v="1298" actId="478"/>
          <ac:picMkLst>
            <pc:docMk/>
            <pc:sldMk cId="1761762681" sldId="546"/>
            <ac:picMk id="4100" creationId="{6B0D494D-DD56-4DAF-8E37-7733B1D4642D}"/>
          </ac:picMkLst>
        </pc:picChg>
        <pc:picChg chg="del mod">
          <ac:chgData name="Caitlin Jeffrey" userId="c792ef73e4c0296d" providerId="LiveId" clId="{8F9E780B-41D8-47DA-AA2E-26E1B36107BC}" dt="2024-08-22T16:21:32.764" v="1297" actId="478"/>
          <ac:picMkLst>
            <pc:docMk/>
            <pc:sldMk cId="1761762681" sldId="546"/>
            <ac:picMk id="4104" creationId="{4B2F8FCA-E6A1-2587-E5DA-D3325C1D9B43}"/>
          </ac:picMkLst>
        </pc:picChg>
      </pc:sldChg>
      <pc:sldChg chg="del modNotesTx">
        <pc:chgData name="Caitlin Jeffrey" userId="c792ef73e4c0296d" providerId="LiveId" clId="{8F9E780B-41D8-47DA-AA2E-26E1B36107BC}" dt="2024-08-22T17:23:54.070" v="1774" actId="47"/>
        <pc:sldMkLst>
          <pc:docMk/>
          <pc:sldMk cId="2166167689" sldId="547"/>
        </pc:sldMkLst>
      </pc:sldChg>
      <pc:sldChg chg="modNotesTx">
        <pc:chgData name="Caitlin Jeffrey" userId="c792ef73e4c0296d" providerId="LiveId" clId="{8F9E780B-41D8-47DA-AA2E-26E1B36107BC}" dt="2024-08-22T15:44:29.299" v="889" actId="20577"/>
        <pc:sldMkLst>
          <pc:docMk/>
          <pc:sldMk cId="2582801125" sldId="559"/>
        </pc:sldMkLst>
      </pc:sldChg>
      <pc:sldChg chg="del">
        <pc:chgData name="Caitlin Jeffrey" userId="c792ef73e4c0296d" providerId="LiveId" clId="{8F9E780B-41D8-47DA-AA2E-26E1B36107BC}" dt="2024-08-22T13:44:40.607" v="1" actId="2696"/>
        <pc:sldMkLst>
          <pc:docMk/>
          <pc:sldMk cId="1511361618" sldId="573"/>
        </pc:sldMkLst>
      </pc:sldChg>
      <pc:sldChg chg="modNotesTx">
        <pc:chgData name="Caitlin Jeffrey" userId="c792ef73e4c0296d" providerId="LiveId" clId="{8F9E780B-41D8-47DA-AA2E-26E1B36107BC}" dt="2024-08-22T15:18:49.681" v="399"/>
        <pc:sldMkLst>
          <pc:docMk/>
          <pc:sldMk cId="1862068493" sldId="574"/>
        </pc:sldMkLst>
      </pc:sldChg>
      <pc:sldChg chg="delSp modSp mod">
        <pc:chgData name="Caitlin Jeffrey" userId="c792ef73e4c0296d" providerId="LiveId" clId="{8F9E780B-41D8-47DA-AA2E-26E1B36107BC}" dt="2024-08-22T14:12:08.971" v="145" actId="1076"/>
        <pc:sldMkLst>
          <pc:docMk/>
          <pc:sldMk cId="1385035613" sldId="579"/>
        </pc:sldMkLst>
        <pc:picChg chg="mod">
          <ac:chgData name="Caitlin Jeffrey" userId="c792ef73e4c0296d" providerId="LiveId" clId="{8F9E780B-41D8-47DA-AA2E-26E1B36107BC}" dt="2024-08-22T14:12:08.971" v="145" actId="1076"/>
          <ac:picMkLst>
            <pc:docMk/>
            <pc:sldMk cId="1385035613" sldId="579"/>
            <ac:picMk id="2" creationId="{05890FD4-0CE1-A62E-2F72-1868B954B754}"/>
          </ac:picMkLst>
        </pc:picChg>
        <pc:picChg chg="del">
          <ac:chgData name="Caitlin Jeffrey" userId="c792ef73e4c0296d" providerId="LiveId" clId="{8F9E780B-41D8-47DA-AA2E-26E1B36107BC}" dt="2024-08-22T14:11:54.862" v="141" actId="478"/>
          <ac:picMkLst>
            <pc:docMk/>
            <pc:sldMk cId="1385035613" sldId="579"/>
            <ac:picMk id="3" creationId="{28F1EECF-56CB-E8AD-DD5C-3FF8F8421679}"/>
          </ac:picMkLst>
        </pc:picChg>
      </pc:sldChg>
      <pc:sldChg chg="modSp mod">
        <pc:chgData name="Caitlin Jeffrey" userId="c792ef73e4c0296d" providerId="LiveId" clId="{8F9E780B-41D8-47DA-AA2E-26E1B36107BC}" dt="2024-08-22T14:20:49.031" v="187" actId="207"/>
        <pc:sldMkLst>
          <pc:docMk/>
          <pc:sldMk cId="3570548313" sldId="594"/>
        </pc:sldMkLst>
        <pc:spChg chg="mod">
          <ac:chgData name="Caitlin Jeffrey" userId="c792ef73e4c0296d" providerId="LiveId" clId="{8F9E780B-41D8-47DA-AA2E-26E1B36107BC}" dt="2024-08-22T14:20:49.031" v="187" actId="207"/>
          <ac:spMkLst>
            <pc:docMk/>
            <pc:sldMk cId="3570548313" sldId="594"/>
            <ac:spMk id="3" creationId="{44A6BAAF-ADC4-742C-6207-50B9082D0D07}"/>
          </ac:spMkLst>
        </pc:spChg>
      </pc:sldChg>
      <pc:sldChg chg="del">
        <pc:chgData name="Caitlin Jeffrey" userId="c792ef73e4c0296d" providerId="LiveId" clId="{8F9E780B-41D8-47DA-AA2E-26E1B36107BC}" dt="2024-08-22T15:18:54.521" v="400" actId="47"/>
        <pc:sldMkLst>
          <pc:docMk/>
          <pc:sldMk cId="764917678" sldId="595"/>
        </pc:sldMkLst>
      </pc:sldChg>
      <pc:sldChg chg="modNotesTx">
        <pc:chgData name="Caitlin Jeffrey" userId="c792ef73e4c0296d" providerId="LiveId" clId="{8F9E780B-41D8-47DA-AA2E-26E1B36107BC}" dt="2024-08-22T16:15:29.171" v="1232" actId="20577"/>
        <pc:sldMkLst>
          <pc:docMk/>
          <pc:sldMk cId="2720916848" sldId="597"/>
        </pc:sldMkLst>
      </pc:sldChg>
      <pc:sldChg chg="addSp modSp mod">
        <pc:chgData name="Caitlin Jeffrey" userId="c792ef73e4c0296d" providerId="LiveId" clId="{8F9E780B-41D8-47DA-AA2E-26E1B36107BC}" dt="2024-08-22T13:50:10.800" v="42" actId="1076"/>
        <pc:sldMkLst>
          <pc:docMk/>
          <pc:sldMk cId="3347292055" sldId="599"/>
        </pc:sldMkLst>
        <pc:graphicFrameChg chg="add mod">
          <ac:chgData name="Caitlin Jeffrey" userId="c792ef73e4c0296d" providerId="LiveId" clId="{8F9E780B-41D8-47DA-AA2E-26E1B36107BC}" dt="2024-08-22T13:50:02.740" v="40"/>
          <ac:graphicFrameMkLst>
            <pc:docMk/>
            <pc:sldMk cId="3347292055" sldId="599"/>
            <ac:graphicFrameMk id="2" creationId="{6E7B5D77-21A2-0EAA-F21A-12993F43D795}"/>
          </ac:graphicFrameMkLst>
        </pc:graphicFrameChg>
        <pc:graphicFrameChg chg="add mod">
          <ac:chgData name="Caitlin Jeffrey" userId="c792ef73e4c0296d" providerId="LiveId" clId="{8F9E780B-41D8-47DA-AA2E-26E1B36107BC}" dt="2024-08-22T13:50:10.800" v="42" actId="1076"/>
          <ac:graphicFrameMkLst>
            <pc:docMk/>
            <pc:sldMk cId="3347292055" sldId="599"/>
            <ac:graphicFrameMk id="3" creationId="{E009A49A-3EED-EEE7-517A-E7E41062CB9A}"/>
          </ac:graphicFrameMkLst>
        </pc:graphicFrameChg>
      </pc:sldChg>
      <pc:sldChg chg="addSp delSp modSp mod modNotesTx">
        <pc:chgData name="Caitlin Jeffrey" userId="c792ef73e4c0296d" providerId="LiveId" clId="{8F9E780B-41D8-47DA-AA2E-26E1B36107BC}" dt="2024-08-22T17:31:25.646" v="1856" actId="20577"/>
        <pc:sldMkLst>
          <pc:docMk/>
          <pc:sldMk cId="2678640881" sldId="601"/>
        </pc:sldMkLst>
        <pc:spChg chg="add mod">
          <ac:chgData name="Caitlin Jeffrey" userId="c792ef73e4c0296d" providerId="LiveId" clId="{8F9E780B-41D8-47DA-AA2E-26E1B36107BC}" dt="2024-08-22T14:30:24.564" v="234"/>
          <ac:spMkLst>
            <pc:docMk/>
            <pc:sldMk cId="2678640881" sldId="601"/>
            <ac:spMk id="3" creationId="{5CF4DEDF-5FA2-ADAD-6D13-3E2E0B40F840}"/>
          </ac:spMkLst>
        </pc:spChg>
        <pc:spChg chg="del">
          <ac:chgData name="Caitlin Jeffrey" userId="c792ef73e4c0296d" providerId="LiveId" clId="{8F9E780B-41D8-47DA-AA2E-26E1B36107BC}" dt="2024-08-22T14:30:24.105" v="233" actId="478"/>
          <ac:spMkLst>
            <pc:docMk/>
            <pc:sldMk cId="2678640881" sldId="601"/>
            <ac:spMk id="26" creationId="{B2EEB3FA-4B20-018F-3BB4-63914CE04F3F}"/>
          </ac:spMkLst>
        </pc:spChg>
      </pc:sldChg>
      <pc:sldChg chg="modSp mod">
        <pc:chgData name="Caitlin Jeffrey" userId="c792ef73e4c0296d" providerId="LiveId" clId="{8F9E780B-41D8-47DA-AA2E-26E1B36107BC}" dt="2024-08-22T14:31:30.741" v="238" actId="1076"/>
        <pc:sldMkLst>
          <pc:docMk/>
          <pc:sldMk cId="3585971520" sldId="602"/>
        </pc:sldMkLst>
        <pc:spChg chg="mod">
          <ac:chgData name="Caitlin Jeffrey" userId="c792ef73e4c0296d" providerId="LiveId" clId="{8F9E780B-41D8-47DA-AA2E-26E1B36107BC}" dt="2024-08-22T14:30:59.206" v="235" actId="1076"/>
          <ac:spMkLst>
            <pc:docMk/>
            <pc:sldMk cId="3585971520" sldId="602"/>
            <ac:spMk id="30" creationId="{F6ADA4F4-9A69-17C9-C7E7-C63E10533C6A}"/>
          </ac:spMkLst>
        </pc:spChg>
        <pc:spChg chg="mod">
          <ac:chgData name="Caitlin Jeffrey" userId="c792ef73e4c0296d" providerId="LiveId" clId="{8F9E780B-41D8-47DA-AA2E-26E1B36107BC}" dt="2024-08-22T14:30:59.206" v="235" actId="1076"/>
          <ac:spMkLst>
            <pc:docMk/>
            <pc:sldMk cId="3585971520" sldId="602"/>
            <ac:spMk id="31" creationId="{4649EC68-417C-1F58-E8AC-AFF44526B562}"/>
          </ac:spMkLst>
        </pc:spChg>
        <pc:spChg chg="mod">
          <ac:chgData name="Caitlin Jeffrey" userId="c792ef73e4c0296d" providerId="LiveId" clId="{8F9E780B-41D8-47DA-AA2E-26E1B36107BC}" dt="2024-08-22T14:31:30.741" v="238" actId="1076"/>
          <ac:spMkLst>
            <pc:docMk/>
            <pc:sldMk cId="3585971520" sldId="602"/>
            <ac:spMk id="34" creationId="{F5B1F2CE-8399-0D8D-DA0D-783A9C8369A7}"/>
          </ac:spMkLst>
        </pc:spChg>
        <pc:spChg chg="mod">
          <ac:chgData name="Caitlin Jeffrey" userId="c792ef73e4c0296d" providerId="LiveId" clId="{8F9E780B-41D8-47DA-AA2E-26E1B36107BC}" dt="2024-08-22T14:31:17.771" v="237" actId="1076"/>
          <ac:spMkLst>
            <pc:docMk/>
            <pc:sldMk cId="3585971520" sldId="602"/>
            <ac:spMk id="35" creationId="{FF7BFB96-D12D-E172-2591-79D9B56B87FA}"/>
          </ac:spMkLst>
        </pc:spChg>
        <pc:picChg chg="mod">
          <ac:chgData name="Caitlin Jeffrey" userId="c792ef73e4c0296d" providerId="LiveId" clId="{8F9E780B-41D8-47DA-AA2E-26E1B36107BC}" dt="2024-08-22T14:30:59.206" v="235" actId="1076"/>
          <ac:picMkLst>
            <pc:docMk/>
            <pc:sldMk cId="3585971520" sldId="602"/>
            <ac:picMk id="26" creationId="{4253049E-586E-9F38-69E2-22D7D528129C}"/>
          </ac:picMkLst>
        </pc:picChg>
        <pc:picChg chg="mod">
          <ac:chgData name="Caitlin Jeffrey" userId="c792ef73e4c0296d" providerId="LiveId" clId="{8F9E780B-41D8-47DA-AA2E-26E1B36107BC}" dt="2024-08-22T14:30:59.206" v="235" actId="1076"/>
          <ac:picMkLst>
            <pc:docMk/>
            <pc:sldMk cId="3585971520" sldId="602"/>
            <ac:picMk id="8194" creationId="{DA960395-CC44-DF69-00E9-C21CA1C27D72}"/>
          </ac:picMkLst>
        </pc:picChg>
        <pc:picChg chg="mod">
          <ac:chgData name="Caitlin Jeffrey" userId="c792ef73e4c0296d" providerId="LiveId" clId="{8F9E780B-41D8-47DA-AA2E-26E1B36107BC}" dt="2024-08-22T14:30:59.206" v="235" actId="1076"/>
          <ac:picMkLst>
            <pc:docMk/>
            <pc:sldMk cId="3585971520" sldId="602"/>
            <ac:picMk id="8196" creationId="{A8E429CF-576B-43E1-7C26-BF0D566BD2D0}"/>
          </ac:picMkLst>
        </pc:picChg>
      </pc:sldChg>
      <pc:sldChg chg="modSp mod modNotesTx">
        <pc:chgData name="Caitlin Jeffrey" userId="c792ef73e4c0296d" providerId="LiveId" clId="{8F9E780B-41D8-47DA-AA2E-26E1B36107BC}" dt="2024-08-22T17:54:57.011" v="2421" actId="113"/>
        <pc:sldMkLst>
          <pc:docMk/>
          <pc:sldMk cId="520557736" sldId="604"/>
        </pc:sldMkLst>
        <pc:spChg chg="mod">
          <ac:chgData name="Caitlin Jeffrey" userId="c792ef73e4c0296d" providerId="LiveId" clId="{8F9E780B-41D8-47DA-AA2E-26E1B36107BC}" dt="2024-08-22T17:54:57.011" v="2421" actId="113"/>
          <ac:spMkLst>
            <pc:docMk/>
            <pc:sldMk cId="520557736" sldId="604"/>
            <ac:spMk id="6" creationId="{8D363C15-07FB-96B7-D7F9-7A525F848961}"/>
          </ac:spMkLst>
        </pc:spChg>
      </pc:sldChg>
      <pc:sldChg chg="modSp mod">
        <pc:chgData name="Caitlin Jeffrey" userId="c792ef73e4c0296d" providerId="LiveId" clId="{8F9E780B-41D8-47DA-AA2E-26E1B36107BC}" dt="2024-08-22T14:36:49.831" v="244" actId="20577"/>
        <pc:sldMkLst>
          <pc:docMk/>
          <pc:sldMk cId="3930600062" sldId="605"/>
        </pc:sldMkLst>
        <pc:spChg chg="mod">
          <ac:chgData name="Caitlin Jeffrey" userId="c792ef73e4c0296d" providerId="LiveId" clId="{8F9E780B-41D8-47DA-AA2E-26E1B36107BC}" dt="2024-08-22T14:36:49.831" v="244" actId="20577"/>
          <ac:spMkLst>
            <pc:docMk/>
            <pc:sldMk cId="3930600062" sldId="605"/>
            <ac:spMk id="3" creationId="{9E2A330C-61D2-4366-859C-AD9BFDB14910}"/>
          </ac:spMkLst>
        </pc:spChg>
      </pc:sldChg>
      <pc:sldChg chg="del">
        <pc:chgData name="Caitlin Jeffrey" userId="c792ef73e4c0296d" providerId="LiveId" clId="{8F9E780B-41D8-47DA-AA2E-26E1B36107BC}" dt="2024-08-22T13:44:40.607" v="1" actId="2696"/>
        <pc:sldMkLst>
          <pc:docMk/>
          <pc:sldMk cId="1311935742" sldId="606"/>
        </pc:sldMkLst>
      </pc:sldChg>
      <pc:sldChg chg="modSp mod">
        <pc:chgData name="Caitlin Jeffrey" userId="c792ef73e4c0296d" providerId="LiveId" clId="{8F9E780B-41D8-47DA-AA2E-26E1B36107BC}" dt="2024-08-22T14:20:14.251" v="185" actId="207"/>
        <pc:sldMkLst>
          <pc:docMk/>
          <pc:sldMk cId="585923124" sldId="607"/>
        </pc:sldMkLst>
        <pc:spChg chg="mod">
          <ac:chgData name="Caitlin Jeffrey" userId="c792ef73e4c0296d" providerId="LiveId" clId="{8F9E780B-41D8-47DA-AA2E-26E1B36107BC}" dt="2024-08-22T14:20:14.251" v="185" actId="207"/>
          <ac:spMkLst>
            <pc:docMk/>
            <pc:sldMk cId="585923124" sldId="607"/>
            <ac:spMk id="4" creationId="{16A609BE-BDAB-5452-6261-1D0B7DBC6AB9}"/>
          </ac:spMkLst>
        </pc:spChg>
      </pc:sldChg>
      <pc:sldChg chg="modSp del mod">
        <pc:chgData name="Caitlin Jeffrey" userId="c792ef73e4c0296d" providerId="LiveId" clId="{8F9E780B-41D8-47DA-AA2E-26E1B36107BC}" dt="2024-08-22T15:44:34.141" v="890" actId="2696"/>
        <pc:sldMkLst>
          <pc:docMk/>
          <pc:sldMk cId="263993203" sldId="608"/>
        </pc:sldMkLst>
        <pc:spChg chg="mod">
          <ac:chgData name="Caitlin Jeffrey" userId="c792ef73e4c0296d" providerId="LiveId" clId="{8F9E780B-41D8-47DA-AA2E-26E1B36107BC}" dt="2024-08-22T14:20:37.901" v="186" actId="207"/>
          <ac:spMkLst>
            <pc:docMk/>
            <pc:sldMk cId="263993203" sldId="608"/>
            <ac:spMk id="8" creationId="{22377B46-E562-18BD-A5FE-15680993140D}"/>
          </ac:spMkLst>
        </pc:spChg>
        <pc:spChg chg="mod">
          <ac:chgData name="Caitlin Jeffrey" userId="c792ef73e4c0296d" providerId="LiveId" clId="{8F9E780B-41D8-47DA-AA2E-26E1B36107BC}" dt="2024-08-22T14:20:37.901" v="186" actId="207"/>
          <ac:spMkLst>
            <pc:docMk/>
            <pc:sldMk cId="263993203" sldId="608"/>
            <ac:spMk id="9" creationId="{08FDD5B3-BE6B-3C34-DAC5-CF1371FB2055}"/>
          </ac:spMkLst>
        </pc:spChg>
      </pc:sldChg>
      <pc:sldChg chg="add">
        <pc:chgData name="Caitlin Jeffrey" userId="c792ef73e4c0296d" providerId="LiveId" clId="{8F9E780B-41D8-47DA-AA2E-26E1B36107BC}" dt="2024-08-22T15:44:39.234" v="891"/>
        <pc:sldMkLst>
          <pc:docMk/>
          <pc:sldMk cId="3373719454" sldId="608"/>
        </pc:sldMkLst>
      </pc:sldChg>
      <pc:sldChg chg="modSp mod modNotesTx">
        <pc:chgData name="Caitlin Jeffrey" userId="c792ef73e4c0296d" providerId="LiveId" clId="{8F9E780B-41D8-47DA-AA2E-26E1B36107BC}" dt="2024-08-22T15:31:38.483" v="722" actId="20577"/>
        <pc:sldMkLst>
          <pc:docMk/>
          <pc:sldMk cId="834143379" sldId="609"/>
        </pc:sldMkLst>
        <pc:spChg chg="mod">
          <ac:chgData name="Caitlin Jeffrey" userId="c792ef73e4c0296d" providerId="LiveId" clId="{8F9E780B-41D8-47DA-AA2E-26E1B36107BC}" dt="2024-08-22T15:31:38.483" v="722" actId="20577"/>
          <ac:spMkLst>
            <pc:docMk/>
            <pc:sldMk cId="834143379" sldId="609"/>
            <ac:spMk id="4" creationId="{0F04E3A5-8EDB-4231-BC63-7A111A25CB5C}"/>
          </ac:spMkLst>
        </pc:spChg>
        <pc:spChg chg="mod">
          <ac:chgData name="Caitlin Jeffrey" userId="c792ef73e4c0296d" providerId="LiveId" clId="{8F9E780B-41D8-47DA-AA2E-26E1B36107BC}" dt="2024-08-22T14:27:26.223" v="220" actId="1076"/>
          <ac:spMkLst>
            <pc:docMk/>
            <pc:sldMk cId="834143379" sldId="609"/>
            <ac:spMk id="13" creationId="{90828F41-8391-EB54-9198-66C2FAA58D8E}"/>
          </ac:spMkLst>
        </pc:spChg>
      </pc:sldChg>
      <pc:sldChg chg="modSp mod modNotesTx">
        <pc:chgData name="Caitlin Jeffrey" userId="c792ef73e4c0296d" providerId="LiveId" clId="{8F9E780B-41D8-47DA-AA2E-26E1B36107BC}" dt="2024-08-22T15:34:58.391" v="788" actId="255"/>
        <pc:sldMkLst>
          <pc:docMk/>
          <pc:sldMk cId="3286634744" sldId="610"/>
        </pc:sldMkLst>
        <pc:spChg chg="mod">
          <ac:chgData name="Caitlin Jeffrey" userId="c792ef73e4c0296d" providerId="LiveId" clId="{8F9E780B-41D8-47DA-AA2E-26E1B36107BC}" dt="2024-08-22T15:34:58.391" v="788" actId="255"/>
          <ac:spMkLst>
            <pc:docMk/>
            <pc:sldMk cId="3286634744" sldId="610"/>
            <ac:spMk id="4" creationId="{0F04E3A5-8EDB-4231-BC63-7A111A25CB5C}"/>
          </ac:spMkLst>
        </pc:spChg>
      </pc:sldChg>
      <pc:sldChg chg="modSp add del mod modNotesTx">
        <pc:chgData name="Caitlin Jeffrey" userId="c792ef73e4c0296d" providerId="LiveId" clId="{8F9E780B-41D8-47DA-AA2E-26E1B36107BC}" dt="2024-08-22T15:39:00.557" v="823" actId="2696"/>
        <pc:sldMkLst>
          <pc:docMk/>
          <pc:sldMk cId="1587708903" sldId="611"/>
        </pc:sldMkLst>
        <pc:spChg chg="mod">
          <ac:chgData name="Caitlin Jeffrey" userId="c792ef73e4c0296d" providerId="LiveId" clId="{8F9E780B-41D8-47DA-AA2E-26E1B36107BC}" dt="2024-08-22T14:27:48.341" v="221" actId="207"/>
          <ac:spMkLst>
            <pc:docMk/>
            <pc:sldMk cId="1587708903" sldId="611"/>
            <ac:spMk id="9" creationId="{E9407368-9E7C-FB02-5856-5DB26C3451B5}"/>
          </ac:spMkLst>
        </pc:spChg>
      </pc:sldChg>
      <pc:sldChg chg="modSp mod modNotesTx">
        <pc:chgData name="Caitlin Jeffrey" userId="c792ef73e4c0296d" providerId="LiveId" clId="{8F9E780B-41D8-47DA-AA2E-26E1B36107BC}" dt="2024-08-22T15:54:22.109" v="1016" actId="20577"/>
        <pc:sldMkLst>
          <pc:docMk/>
          <pc:sldMk cId="620265692" sldId="612"/>
        </pc:sldMkLst>
        <pc:spChg chg="mod">
          <ac:chgData name="Caitlin Jeffrey" userId="c792ef73e4c0296d" providerId="LiveId" clId="{8F9E780B-41D8-47DA-AA2E-26E1B36107BC}" dt="2024-08-22T15:54:22.109" v="1016" actId="20577"/>
          <ac:spMkLst>
            <pc:docMk/>
            <pc:sldMk cId="620265692" sldId="612"/>
            <ac:spMk id="6" creationId="{8D363C15-07FB-96B7-D7F9-7A525F848961}"/>
          </ac:spMkLst>
        </pc:spChg>
      </pc:sldChg>
      <pc:sldChg chg="addSp delSp modSp mod modNotesTx">
        <pc:chgData name="Caitlin Jeffrey" userId="c792ef73e4c0296d" providerId="LiveId" clId="{8F9E780B-41D8-47DA-AA2E-26E1B36107BC}" dt="2024-08-22T16:14:25.639" v="1194" actId="20577"/>
        <pc:sldMkLst>
          <pc:docMk/>
          <pc:sldMk cId="478349076" sldId="613"/>
        </pc:sldMkLst>
        <pc:spChg chg="mod">
          <ac:chgData name="Caitlin Jeffrey" userId="c792ef73e4c0296d" providerId="LiveId" clId="{8F9E780B-41D8-47DA-AA2E-26E1B36107BC}" dt="2024-08-22T16:14:02.788" v="1191" actId="27636"/>
          <ac:spMkLst>
            <pc:docMk/>
            <pc:sldMk cId="478349076" sldId="613"/>
            <ac:spMk id="2" creationId="{050DF675-FAEE-43D7-899B-BEC2F205A1FF}"/>
          </ac:spMkLst>
        </pc:spChg>
        <pc:spChg chg="add mod">
          <ac:chgData name="Caitlin Jeffrey" userId="c792ef73e4c0296d" providerId="LiveId" clId="{8F9E780B-41D8-47DA-AA2E-26E1B36107BC}" dt="2024-08-22T14:55:40.981" v="279" actId="1076"/>
          <ac:spMkLst>
            <pc:docMk/>
            <pc:sldMk cId="478349076" sldId="613"/>
            <ac:spMk id="3" creationId="{99E7DCF4-A8D4-275F-76DD-AB12C59FEC09}"/>
          </ac:spMkLst>
        </pc:spChg>
        <pc:spChg chg="mod">
          <ac:chgData name="Caitlin Jeffrey" userId="c792ef73e4c0296d" providerId="LiveId" clId="{8F9E780B-41D8-47DA-AA2E-26E1B36107BC}" dt="2024-08-22T16:13:43.542" v="1189" actId="1076"/>
          <ac:spMkLst>
            <pc:docMk/>
            <pc:sldMk cId="478349076" sldId="613"/>
            <ac:spMk id="4" creationId="{0F04E3A5-8EDB-4231-BC63-7A111A25CB5C}"/>
          </ac:spMkLst>
        </pc:spChg>
        <pc:spChg chg="add mod">
          <ac:chgData name="Caitlin Jeffrey" userId="c792ef73e4c0296d" providerId="LiveId" clId="{8F9E780B-41D8-47DA-AA2E-26E1B36107BC}" dt="2024-08-22T14:55:20.191" v="274" actId="1076"/>
          <ac:spMkLst>
            <pc:docMk/>
            <pc:sldMk cId="478349076" sldId="613"/>
            <ac:spMk id="5" creationId="{4A51B44A-AC0D-CDFF-2AD9-E852B9D5CAE4}"/>
          </ac:spMkLst>
        </pc:spChg>
        <pc:spChg chg="add mod">
          <ac:chgData name="Caitlin Jeffrey" userId="c792ef73e4c0296d" providerId="LiveId" clId="{8F9E780B-41D8-47DA-AA2E-26E1B36107BC}" dt="2024-08-22T14:56:06.502" v="293" actId="1076"/>
          <ac:spMkLst>
            <pc:docMk/>
            <pc:sldMk cId="478349076" sldId="613"/>
            <ac:spMk id="6" creationId="{7086E137-DB78-74CC-7E9C-0AF7F1560A74}"/>
          </ac:spMkLst>
        </pc:spChg>
        <pc:picChg chg="add mod">
          <ac:chgData name="Caitlin Jeffrey" userId="c792ef73e4c0296d" providerId="LiveId" clId="{8F9E780B-41D8-47DA-AA2E-26E1B36107BC}" dt="2024-08-22T14:57:10.341" v="300" actId="1076"/>
          <ac:picMkLst>
            <pc:docMk/>
            <pc:sldMk cId="478349076" sldId="613"/>
            <ac:picMk id="7" creationId="{E8984F76-108D-F779-4CE2-DAC671F39B2E}"/>
          </ac:picMkLst>
        </pc:picChg>
        <pc:picChg chg="del mod">
          <ac:chgData name="Caitlin Jeffrey" userId="c792ef73e4c0296d" providerId="LiveId" clId="{8F9E780B-41D8-47DA-AA2E-26E1B36107BC}" dt="2024-08-22T14:43:26.935" v="264" actId="478"/>
          <ac:picMkLst>
            <pc:docMk/>
            <pc:sldMk cId="478349076" sldId="613"/>
            <ac:picMk id="8" creationId="{34D89851-4137-7CA6-4B4C-77CA1D611647}"/>
          </ac:picMkLst>
        </pc:picChg>
        <pc:picChg chg="del mod">
          <ac:chgData name="Caitlin Jeffrey" userId="c792ef73e4c0296d" providerId="LiveId" clId="{8F9E780B-41D8-47DA-AA2E-26E1B36107BC}" dt="2024-08-22T14:44:26.544" v="266" actId="478"/>
          <ac:picMkLst>
            <pc:docMk/>
            <pc:sldMk cId="478349076" sldId="613"/>
            <ac:picMk id="12" creationId="{8D83AF53-D993-385F-2C38-992A9D8832DB}"/>
          </ac:picMkLst>
        </pc:picChg>
        <pc:picChg chg="del mod">
          <ac:chgData name="Caitlin Jeffrey" userId="c792ef73e4c0296d" providerId="LiveId" clId="{8F9E780B-41D8-47DA-AA2E-26E1B36107BC}" dt="2024-08-22T14:43:20.682" v="263" actId="478"/>
          <ac:picMkLst>
            <pc:docMk/>
            <pc:sldMk cId="478349076" sldId="613"/>
            <ac:picMk id="15" creationId="{3EF3A536-4744-1F1E-F23B-AF2D66205E72}"/>
          </ac:picMkLst>
        </pc:picChg>
        <pc:picChg chg="del mod">
          <ac:chgData name="Caitlin Jeffrey" userId="c792ef73e4c0296d" providerId="LiveId" clId="{8F9E780B-41D8-47DA-AA2E-26E1B36107BC}" dt="2024-08-22T14:45:19.143" v="270" actId="478"/>
          <ac:picMkLst>
            <pc:docMk/>
            <pc:sldMk cId="478349076" sldId="613"/>
            <ac:picMk id="2050" creationId="{043D0510-50A1-E069-11D7-E7E11F4F2840}"/>
          </ac:picMkLst>
        </pc:picChg>
        <pc:picChg chg="mod">
          <ac:chgData name="Caitlin Jeffrey" userId="c792ef73e4c0296d" providerId="LiveId" clId="{8F9E780B-41D8-47DA-AA2E-26E1B36107BC}" dt="2024-08-22T14:55:35.641" v="278" actId="1076"/>
          <ac:picMkLst>
            <pc:docMk/>
            <pc:sldMk cId="478349076" sldId="613"/>
            <ac:picMk id="2052" creationId="{3A56EA14-D09B-3C28-E8C9-25DFD561CA16}"/>
          </ac:picMkLst>
        </pc:picChg>
        <pc:picChg chg="add mod">
          <ac:chgData name="Caitlin Jeffrey" userId="c792ef73e4c0296d" providerId="LiveId" clId="{8F9E780B-41D8-47DA-AA2E-26E1B36107BC}" dt="2024-08-22T14:55:34.090" v="277" actId="1076"/>
          <ac:picMkLst>
            <pc:docMk/>
            <pc:sldMk cId="478349076" sldId="613"/>
            <ac:picMk id="4098" creationId="{0D8396BA-E94A-5FF3-BF41-42AD351D3920}"/>
          </ac:picMkLst>
        </pc:picChg>
      </pc:sldChg>
      <pc:sldChg chg="addSp delSp modSp del mod">
        <pc:chgData name="Caitlin Jeffrey" userId="c792ef73e4c0296d" providerId="LiveId" clId="{8F9E780B-41D8-47DA-AA2E-26E1B36107BC}" dt="2024-08-22T16:14:14.266" v="1192" actId="47"/>
        <pc:sldMkLst>
          <pc:docMk/>
          <pc:sldMk cId="1349304763" sldId="614"/>
        </pc:sldMkLst>
        <pc:spChg chg="mod">
          <ac:chgData name="Caitlin Jeffrey" userId="c792ef73e4c0296d" providerId="LiveId" clId="{8F9E780B-41D8-47DA-AA2E-26E1B36107BC}" dt="2024-08-22T16:01:04.043" v="1045" actId="20577"/>
          <ac:spMkLst>
            <pc:docMk/>
            <pc:sldMk cId="1349304763" sldId="614"/>
            <ac:spMk id="4" creationId="{0F04E3A5-8EDB-4231-BC63-7A111A25CB5C}"/>
          </ac:spMkLst>
        </pc:spChg>
        <pc:spChg chg="add mod">
          <ac:chgData name="Caitlin Jeffrey" userId="c792ef73e4c0296d" providerId="LiveId" clId="{8F9E780B-41D8-47DA-AA2E-26E1B36107BC}" dt="2024-08-22T14:57:30.501" v="301"/>
          <ac:spMkLst>
            <pc:docMk/>
            <pc:sldMk cId="1349304763" sldId="614"/>
            <ac:spMk id="5" creationId="{70BABEF5-8529-5B66-D270-CE29EDF8B45A}"/>
          </ac:spMkLst>
        </pc:spChg>
        <pc:spChg chg="add mod">
          <ac:chgData name="Caitlin Jeffrey" userId="c792ef73e4c0296d" providerId="LiveId" clId="{8F9E780B-41D8-47DA-AA2E-26E1B36107BC}" dt="2024-08-22T14:57:30.501" v="301"/>
          <ac:spMkLst>
            <pc:docMk/>
            <pc:sldMk cId="1349304763" sldId="614"/>
            <ac:spMk id="7" creationId="{5A2D9D2C-BF20-B987-8050-8D665D62F2E7}"/>
          </ac:spMkLst>
        </pc:spChg>
        <pc:picChg chg="add mod">
          <ac:chgData name="Caitlin Jeffrey" userId="c792ef73e4c0296d" providerId="LiveId" clId="{8F9E780B-41D8-47DA-AA2E-26E1B36107BC}" dt="2024-08-22T14:57:30.501" v="301"/>
          <ac:picMkLst>
            <pc:docMk/>
            <pc:sldMk cId="1349304763" sldId="614"/>
            <ac:picMk id="3" creationId="{42F2EB10-E898-279B-2CCE-4211015D22B3}"/>
          </ac:picMkLst>
        </pc:picChg>
        <pc:picChg chg="add mod">
          <ac:chgData name="Caitlin Jeffrey" userId="c792ef73e4c0296d" providerId="LiveId" clId="{8F9E780B-41D8-47DA-AA2E-26E1B36107BC}" dt="2024-08-22T14:57:30.501" v="301"/>
          <ac:picMkLst>
            <pc:docMk/>
            <pc:sldMk cId="1349304763" sldId="614"/>
            <ac:picMk id="6" creationId="{B5DAB1C2-98BF-9452-299E-9CEE228BE7DB}"/>
          </ac:picMkLst>
        </pc:picChg>
        <pc:picChg chg="del">
          <ac:chgData name="Caitlin Jeffrey" userId="c792ef73e4c0296d" providerId="LiveId" clId="{8F9E780B-41D8-47DA-AA2E-26E1B36107BC}" dt="2024-08-22T14:56:58.071" v="297" actId="478"/>
          <ac:picMkLst>
            <pc:docMk/>
            <pc:sldMk cId="1349304763" sldId="614"/>
            <ac:picMk id="8" creationId="{34D89851-4137-7CA6-4B4C-77CA1D611647}"/>
          </ac:picMkLst>
        </pc:picChg>
        <pc:picChg chg="add mod">
          <ac:chgData name="Caitlin Jeffrey" userId="c792ef73e4c0296d" providerId="LiveId" clId="{8F9E780B-41D8-47DA-AA2E-26E1B36107BC}" dt="2024-08-22T14:57:30.501" v="301"/>
          <ac:picMkLst>
            <pc:docMk/>
            <pc:sldMk cId="1349304763" sldId="614"/>
            <ac:picMk id="9" creationId="{23C66C04-F266-08B9-F475-C2B74DEC5506}"/>
          </ac:picMkLst>
        </pc:picChg>
        <pc:picChg chg="del">
          <ac:chgData name="Caitlin Jeffrey" userId="c792ef73e4c0296d" providerId="LiveId" clId="{8F9E780B-41D8-47DA-AA2E-26E1B36107BC}" dt="2024-08-22T14:57:00.432" v="298" actId="478"/>
          <ac:picMkLst>
            <pc:docMk/>
            <pc:sldMk cId="1349304763" sldId="614"/>
            <ac:picMk id="12" creationId="{8D83AF53-D993-385F-2C38-992A9D8832DB}"/>
          </ac:picMkLst>
        </pc:picChg>
        <pc:picChg chg="del">
          <ac:chgData name="Caitlin Jeffrey" userId="c792ef73e4c0296d" providerId="LiveId" clId="{8F9E780B-41D8-47DA-AA2E-26E1B36107BC}" dt="2024-08-22T14:57:00.432" v="298" actId="478"/>
          <ac:picMkLst>
            <pc:docMk/>
            <pc:sldMk cId="1349304763" sldId="614"/>
            <ac:picMk id="15" creationId="{3EF3A536-4744-1F1E-F23B-AF2D66205E72}"/>
          </ac:picMkLst>
        </pc:picChg>
        <pc:picChg chg="del">
          <ac:chgData name="Caitlin Jeffrey" userId="c792ef73e4c0296d" providerId="LiveId" clId="{8F9E780B-41D8-47DA-AA2E-26E1B36107BC}" dt="2024-08-22T14:56:58.071" v="297" actId="478"/>
          <ac:picMkLst>
            <pc:docMk/>
            <pc:sldMk cId="1349304763" sldId="614"/>
            <ac:picMk id="2050" creationId="{043D0510-50A1-E069-11D7-E7E11F4F2840}"/>
          </ac:picMkLst>
        </pc:picChg>
        <pc:picChg chg="del">
          <ac:chgData name="Caitlin Jeffrey" userId="c792ef73e4c0296d" providerId="LiveId" clId="{8F9E780B-41D8-47DA-AA2E-26E1B36107BC}" dt="2024-08-22T14:56:58.071" v="297" actId="478"/>
          <ac:picMkLst>
            <pc:docMk/>
            <pc:sldMk cId="1349304763" sldId="614"/>
            <ac:picMk id="2052" creationId="{3A56EA14-D09B-3C28-E8C9-25DFD561CA16}"/>
          </ac:picMkLst>
        </pc:picChg>
      </pc:sldChg>
      <pc:sldChg chg="modSp modNotesTx">
        <pc:chgData name="Caitlin Jeffrey" userId="c792ef73e4c0296d" providerId="LiveId" clId="{8F9E780B-41D8-47DA-AA2E-26E1B36107BC}" dt="2024-08-22T16:19:52.238" v="1296" actId="20577"/>
        <pc:sldMkLst>
          <pc:docMk/>
          <pc:sldMk cId="1760510107" sldId="615"/>
        </pc:sldMkLst>
        <pc:spChg chg="mod">
          <ac:chgData name="Caitlin Jeffrey" userId="c792ef73e4c0296d" providerId="LiveId" clId="{8F9E780B-41D8-47DA-AA2E-26E1B36107BC}" dt="2024-08-22T16:17:37.560" v="1293" actId="20578"/>
          <ac:spMkLst>
            <pc:docMk/>
            <pc:sldMk cId="1760510107" sldId="615"/>
            <ac:spMk id="6" creationId="{8D363C15-07FB-96B7-D7F9-7A525F848961}"/>
          </ac:spMkLst>
        </pc:spChg>
      </pc:sldChg>
      <pc:sldChg chg="modNotesTx">
        <pc:chgData name="Caitlin Jeffrey" userId="c792ef73e4c0296d" providerId="LiveId" clId="{8F9E780B-41D8-47DA-AA2E-26E1B36107BC}" dt="2024-08-22T17:29:48.020" v="1851" actId="20577"/>
        <pc:sldMkLst>
          <pc:docMk/>
          <pc:sldMk cId="2137642617" sldId="617"/>
        </pc:sldMkLst>
      </pc:sldChg>
      <pc:sldChg chg="delSp modSp mod modNotesTx">
        <pc:chgData name="Caitlin Jeffrey" userId="c792ef73e4c0296d" providerId="LiveId" clId="{8F9E780B-41D8-47DA-AA2E-26E1B36107BC}" dt="2024-08-22T19:01:35.389" v="5993" actId="27636"/>
        <pc:sldMkLst>
          <pc:docMk/>
          <pc:sldMk cId="163289577" sldId="618"/>
        </pc:sldMkLst>
        <pc:spChg chg="del">
          <ac:chgData name="Caitlin Jeffrey" userId="c792ef73e4c0296d" providerId="LiveId" clId="{8F9E780B-41D8-47DA-AA2E-26E1B36107BC}" dt="2024-08-22T18:52:10.253" v="5037" actId="478"/>
          <ac:spMkLst>
            <pc:docMk/>
            <pc:sldMk cId="163289577" sldId="618"/>
            <ac:spMk id="2" creationId="{7BF69236-C717-17B4-F4C6-C0B87B0E14E6}"/>
          </ac:spMkLst>
        </pc:spChg>
        <pc:spChg chg="mod">
          <ac:chgData name="Caitlin Jeffrey" userId="c792ef73e4c0296d" providerId="LiveId" clId="{8F9E780B-41D8-47DA-AA2E-26E1B36107BC}" dt="2024-08-22T19:01:35.389" v="5993" actId="27636"/>
          <ac:spMkLst>
            <pc:docMk/>
            <pc:sldMk cId="163289577" sldId="618"/>
            <ac:spMk id="6" creationId="{8D363C15-07FB-96B7-D7F9-7A525F848961}"/>
          </ac:spMkLst>
        </pc:spChg>
      </pc:sldChg>
      <pc:sldChg chg="modNotesTx">
        <pc:chgData name="Caitlin Jeffrey" userId="c792ef73e4c0296d" providerId="LiveId" clId="{8F9E780B-41D8-47DA-AA2E-26E1B36107BC}" dt="2024-08-22T18:52:40.086" v="5039" actId="20577"/>
        <pc:sldMkLst>
          <pc:docMk/>
          <pc:sldMk cId="4264185389" sldId="619"/>
        </pc:sldMkLst>
      </pc:sldChg>
      <pc:sldChg chg="del">
        <pc:chgData name="Caitlin Jeffrey" userId="c792ef73e4c0296d" providerId="LiveId" clId="{8F9E780B-41D8-47DA-AA2E-26E1B36107BC}" dt="2024-08-22T17:42:31.162" v="2223" actId="2696"/>
        <pc:sldMkLst>
          <pc:docMk/>
          <pc:sldMk cId="2372141873" sldId="620"/>
        </pc:sldMkLst>
      </pc:sldChg>
      <pc:sldChg chg="addSp modSp mod">
        <pc:chgData name="Caitlin Jeffrey" userId="c792ef73e4c0296d" providerId="LiveId" clId="{8F9E780B-41D8-47DA-AA2E-26E1B36107BC}" dt="2024-08-22T17:46:33.267" v="2231" actId="1076"/>
        <pc:sldMkLst>
          <pc:docMk/>
          <pc:sldMk cId="4198593779" sldId="622"/>
        </pc:sldMkLst>
        <pc:picChg chg="add mod">
          <ac:chgData name="Caitlin Jeffrey" userId="c792ef73e4c0296d" providerId="LiveId" clId="{8F9E780B-41D8-47DA-AA2E-26E1B36107BC}" dt="2024-08-22T17:46:33.267" v="2231" actId="1076"/>
          <ac:picMkLst>
            <pc:docMk/>
            <pc:sldMk cId="4198593779" sldId="622"/>
            <ac:picMk id="3" creationId="{1C1B98C2-1429-AA61-3736-8E29A0790052}"/>
          </ac:picMkLst>
        </pc:picChg>
      </pc:sldChg>
      <pc:sldChg chg="addSp delSp modSp add mod modNotesTx">
        <pc:chgData name="Caitlin Jeffrey" userId="c792ef73e4c0296d" providerId="LiveId" clId="{8F9E780B-41D8-47DA-AA2E-26E1B36107BC}" dt="2024-08-22T14:09:21.900" v="140" actId="20577"/>
        <pc:sldMkLst>
          <pc:docMk/>
          <pc:sldMk cId="2286575314" sldId="624"/>
        </pc:sldMkLst>
        <pc:graphicFrameChg chg="add mod">
          <ac:chgData name="Caitlin Jeffrey" userId="c792ef73e4c0296d" providerId="LiveId" clId="{8F9E780B-41D8-47DA-AA2E-26E1B36107BC}" dt="2024-08-22T13:54:10.340" v="45"/>
          <ac:graphicFrameMkLst>
            <pc:docMk/>
            <pc:sldMk cId="2286575314" sldId="624"/>
            <ac:graphicFrameMk id="2" creationId="{EF20182B-A29D-6040-F3B7-3D4814A45AE2}"/>
          </ac:graphicFrameMkLst>
        </pc:graphicFrameChg>
        <pc:graphicFrameChg chg="add mod">
          <ac:chgData name="Caitlin Jeffrey" userId="c792ef73e4c0296d" providerId="LiveId" clId="{8F9E780B-41D8-47DA-AA2E-26E1B36107BC}" dt="2024-08-22T13:54:28.982" v="48"/>
          <ac:graphicFrameMkLst>
            <pc:docMk/>
            <pc:sldMk cId="2286575314" sldId="624"/>
            <ac:graphicFrameMk id="3" creationId="{F1650ECC-971B-0595-2A4E-C9CE4F779775}"/>
          </ac:graphicFrameMkLst>
        </pc:graphicFrameChg>
        <pc:graphicFrameChg chg="add mod">
          <ac:chgData name="Caitlin Jeffrey" userId="c792ef73e4c0296d" providerId="LiveId" clId="{8F9E780B-41D8-47DA-AA2E-26E1B36107BC}" dt="2024-08-22T13:54:47.422" v="49"/>
          <ac:graphicFrameMkLst>
            <pc:docMk/>
            <pc:sldMk cId="2286575314" sldId="624"/>
            <ac:graphicFrameMk id="4" creationId="{49AEBA5A-0B21-6FFF-16BF-51B9740290D8}"/>
          </ac:graphicFrameMkLst>
        </pc:graphicFrameChg>
        <pc:graphicFrameChg chg="add mod modGraphic">
          <ac:chgData name="Caitlin Jeffrey" userId="c792ef73e4c0296d" providerId="LiveId" clId="{8F9E780B-41D8-47DA-AA2E-26E1B36107BC}" dt="2024-08-22T14:06:18.412" v="126" actId="123"/>
          <ac:graphicFrameMkLst>
            <pc:docMk/>
            <pc:sldMk cId="2286575314" sldId="624"/>
            <ac:graphicFrameMk id="5" creationId="{9FD316B5-B20F-BAC3-0023-EF5A2A7BADBF}"/>
          </ac:graphicFrameMkLst>
        </pc:graphicFrameChg>
        <pc:graphicFrameChg chg="del">
          <ac:chgData name="Caitlin Jeffrey" userId="c792ef73e4c0296d" providerId="LiveId" clId="{8F9E780B-41D8-47DA-AA2E-26E1B36107BC}" dt="2024-08-22T13:54:07.590" v="44" actId="478"/>
          <ac:graphicFrameMkLst>
            <pc:docMk/>
            <pc:sldMk cId="2286575314" sldId="624"/>
            <ac:graphicFrameMk id="7" creationId="{BAF6FE17-EC1C-F848-586E-DB53D8A384E8}"/>
          </ac:graphicFrameMkLst>
        </pc:graphicFrameChg>
      </pc:sldChg>
      <pc:sldChg chg="addSp delSp modSp add mod">
        <pc:chgData name="Caitlin Jeffrey" userId="c792ef73e4c0296d" providerId="LiveId" clId="{8F9E780B-41D8-47DA-AA2E-26E1B36107BC}" dt="2024-08-22T14:05:34.073" v="115" actId="1076"/>
        <pc:sldMkLst>
          <pc:docMk/>
          <pc:sldMk cId="1530104448" sldId="625"/>
        </pc:sldMkLst>
        <pc:graphicFrameChg chg="add mod">
          <ac:chgData name="Caitlin Jeffrey" userId="c792ef73e4c0296d" providerId="LiveId" clId="{8F9E780B-41D8-47DA-AA2E-26E1B36107BC}" dt="2024-08-22T14:02:59.040" v="87"/>
          <ac:graphicFrameMkLst>
            <pc:docMk/>
            <pc:sldMk cId="1530104448" sldId="625"/>
            <ac:graphicFrameMk id="2" creationId="{8F5D0A09-C48F-A8E3-EF3E-726E1F45A867}"/>
          </ac:graphicFrameMkLst>
        </pc:graphicFrameChg>
        <pc:graphicFrameChg chg="add mod modGraphic">
          <ac:chgData name="Caitlin Jeffrey" userId="c792ef73e4c0296d" providerId="LiveId" clId="{8F9E780B-41D8-47DA-AA2E-26E1B36107BC}" dt="2024-08-22T14:05:34.073" v="115" actId="1076"/>
          <ac:graphicFrameMkLst>
            <pc:docMk/>
            <pc:sldMk cId="1530104448" sldId="625"/>
            <ac:graphicFrameMk id="3" creationId="{FA1A62B6-87AA-F600-4C56-E40E7F634B48}"/>
          </ac:graphicFrameMkLst>
        </pc:graphicFrameChg>
        <pc:graphicFrameChg chg="del">
          <ac:chgData name="Caitlin Jeffrey" userId="c792ef73e4c0296d" providerId="LiveId" clId="{8F9E780B-41D8-47DA-AA2E-26E1B36107BC}" dt="2024-08-22T14:02:56.320" v="86" actId="478"/>
          <ac:graphicFrameMkLst>
            <pc:docMk/>
            <pc:sldMk cId="1530104448" sldId="625"/>
            <ac:graphicFrameMk id="4" creationId="{FA853549-C379-BB7A-8FB9-23FE50FB71B0}"/>
          </ac:graphicFrameMkLst>
        </pc:graphicFrameChg>
      </pc:sldChg>
      <pc:sldChg chg="add">
        <pc:chgData name="Caitlin Jeffrey" userId="c792ef73e4c0296d" providerId="LiveId" clId="{8F9E780B-41D8-47DA-AA2E-26E1B36107BC}" dt="2024-08-22T15:25:17.417" v="606"/>
        <pc:sldMkLst>
          <pc:docMk/>
          <pc:sldMk cId="3162208170" sldId="62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8EBEB-848B-405B-852D-0C65F0B8EE99}"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AA0E0-EDC4-4E57-BF00-6D253E926A07}" type="slidenum">
              <a:rPr lang="en-US" smtClean="0"/>
              <a:t>‹#›</a:t>
            </a:fld>
            <a:endParaRPr lang="en-US"/>
          </a:p>
        </p:txBody>
      </p:sp>
    </p:spTree>
    <p:extLst>
      <p:ext uri="{BB962C8B-B14F-4D97-AF65-F5344CB8AC3E}">
        <p14:creationId xmlns:p14="http://schemas.microsoft.com/office/powerpoint/2010/main" val="426427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cbi.nlm.nih.gov/probe/docs/techpc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cfr.gov/current/title-7/subtitle-B/chapter-I/subchapter-M/part-205?toc=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ecfr.gov/current/title-7/subtitle-B/chapter-I/subchapter-M/part-205?toc=1"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 first off, </a:t>
            </a:r>
            <a:r>
              <a:rPr lang="en-US" dirty="0" err="1"/>
              <a:t>i</a:t>
            </a:r>
            <a:r>
              <a:rPr lang="en-US" dirty="0"/>
              <a:t> want to again thank everyone for taking the time to be here today, and for your interest in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title of my dissertation is, </a:t>
            </a:r>
            <a:r>
              <a:rPr kumimoji="0" lang="en-US" sz="1200" b="1" i="1" u="none" strike="noStrike" kern="1200" cap="none" spc="0" normalizeH="0" baseline="0" noProof="0" dirty="0">
                <a:ln>
                  <a:noFill/>
                </a:ln>
                <a:solidFill>
                  <a:prstClr val="black"/>
                </a:solidFill>
                <a:uLnTx/>
                <a:uFillTx/>
                <a:latin typeface="Calibri" panose="020F0502020204030204"/>
                <a:ea typeface="+mn-ea"/>
                <a:cs typeface="+mn-cs"/>
              </a:rPr>
              <a:t>Udder health on organic dairy farms in Vermont: a focus on the epidemiology of staphylococci causing intramammary infections in dairy cattle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get started then! </a:t>
            </a:r>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1</a:t>
            </a:fld>
            <a:endParaRPr lang="en-US"/>
          </a:p>
        </p:txBody>
      </p:sp>
    </p:spTree>
    <p:extLst>
      <p:ext uri="{BB962C8B-B14F-4D97-AF65-F5344CB8AC3E}">
        <p14:creationId xmlns:p14="http://schemas.microsoft.com/office/powerpoint/2010/main" val="715444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Aptos" panose="020B0004020202020204" pitchFamily="34" charset="0"/>
              </a:rPr>
              <a:t>Table two shows the unconditional, median quarter-level prevalence and range for the seven most-commonly found NASM species. So here, we’re breaking down that group-level prevalence from the previous table to the species level for the most common group of pathogens causing IMI. Again, we have each species causing IMI listed on the left, number of farm visits along the top, and columns for the farm-level prevalence for tiestalls, bedded packs, and for all 10 farms overall.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Aptos" panose="020B0004020202020204" pitchFamily="34" charset="0"/>
            </a:endParaRPr>
          </a:p>
          <a:p>
            <a:r>
              <a:rPr lang="en-US" dirty="0"/>
              <a:t>Far and away, the most commonly found NASM species was Staph. chromogenes, with an overall prevalence of 14.6% across all 10 herds. Chromogenes was isolated from 13.1% of quarters on tiestall farms, and 16.1% of quarters on bedded packs; quarter-level prevalence for chromogenes ranged from 5.3-21.8% across the 10 farms.</a:t>
            </a:r>
          </a:p>
          <a:p>
            <a:endParaRPr lang="en-US" dirty="0"/>
          </a:p>
          <a:p>
            <a:r>
              <a:rPr lang="en-US" dirty="0"/>
              <a:t>The next most commonly found species, in order, were staph haemolyticus at 1.3% percent of quarters overall, and simulans at 0.9%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Again, for the most part, quarter-level prevalence of IMI by NASM species was similar between BP and TS in the current study, with the exception of staph. haemolyticus. The median prevalence for haemolyticus on bedded packs was three times that of the prevalence for tiestalls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Calibri" panose="020F0502020204030204" pitchFamily="34" charset="0"/>
                <a:ea typeface="Calibri" panose="020F0502020204030204" pitchFamily="34" charset="0"/>
                <a:cs typeface="Times New Roman" panose="02020603050405020304" pitchFamily="18" charset="0"/>
              </a:rPr>
              <a:t>Most common species for BP: 1) Staph. chromogenes, 2) Staph. haemolyticus, 4) Staph. simulans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Calibri" panose="020F0502020204030204" pitchFamily="34" charset="0"/>
                <a:ea typeface="Calibri" panose="020F0502020204030204" pitchFamily="34" charset="0"/>
                <a:cs typeface="Times New Roman" panose="02020603050405020304" pitchFamily="18" charset="0"/>
              </a:rPr>
              <a:t>Most common species for TS: 1) Staph. chromogenes, 2) Staph. simulans 3) Staph. haemolyticus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10</a:t>
            </a:fld>
            <a:endParaRPr lang="en-US"/>
          </a:p>
        </p:txBody>
      </p:sp>
    </p:spTree>
    <p:extLst>
      <p:ext uri="{BB962C8B-B14F-4D97-AF65-F5344CB8AC3E}">
        <p14:creationId xmlns:p14="http://schemas.microsoft.com/office/powerpoint/2010/main" val="785628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dirty="0">
                <a:effectLst/>
                <a:latin typeface="Times New Roman" panose="02020603050405020304" pitchFamily="18" charset="0"/>
                <a:ea typeface="Times New Roman" panose="02020603050405020304" pitchFamily="18" charset="0"/>
              </a:rPr>
              <a:t>The observed diversity of species was similar to the limited research previously describing pathogen-specific prevalence of IMI on organic farms.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effectLst/>
                <a:latin typeface="Times New Roman" panose="02020603050405020304" pitchFamily="18" charset="0"/>
                <a:ea typeface="Calibri" panose="020F0502020204030204" pitchFamily="34" charset="0"/>
              </a:rPr>
              <a:t>Staphylococcus</a:t>
            </a:r>
            <a:r>
              <a:rPr lang="en-US" sz="1600" dirty="0">
                <a:effectLst/>
                <a:latin typeface="Times New Roman" panose="02020603050405020304" pitchFamily="18" charset="0"/>
                <a:ea typeface="Calibri" panose="020F0502020204030204" pitchFamily="34" charset="0"/>
              </a:rPr>
              <a:t> generally were the dominant organisms causing IMI in this population of farms, with the largest proportion of IMI caused by non-aureus staphylococci and mammaliicocci (NASM). The median NASM prevalence in the current study is similar to previous studies reporting a quarter-level prevalence.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effectLst/>
                <a:latin typeface="Calibri" panose="020F0502020204030204" pitchFamily="34" charset="0"/>
                <a:ea typeface="Calibri" panose="020F0502020204030204" pitchFamily="34" charset="0"/>
                <a:cs typeface="Times New Roman" panose="02020603050405020304" pitchFamily="18" charset="0"/>
              </a:rPr>
              <a:t>Staph aureus was the third most commonly identified mastitis pathogen among these farms, although the median quarter-level prevalence of 3.2% was much lower than a study of post-partum heifers from 5 organic herds in the US (</a:t>
            </a:r>
            <a:r>
              <a:rPr lang="en-US" sz="1600" i="0" dirty="0" err="1">
                <a:effectLst/>
                <a:latin typeface="Calibri" panose="020F0502020204030204" pitchFamily="34" charset="0"/>
                <a:ea typeface="Calibri" panose="020F0502020204030204" pitchFamily="34" charset="0"/>
                <a:cs typeface="Times New Roman" panose="02020603050405020304" pitchFamily="18" charset="0"/>
              </a:rPr>
              <a:t>pena-mosca</a:t>
            </a:r>
            <a:r>
              <a:rPr lang="en-US" sz="1600" i="0" dirty="0">
                <a:effectLst/>
                <a:latin typeface="Calibri" panose="020F0502020204030204" pitchFamily="34" charset="0"/>
                <a:ea typeface="Calibri" panose="020F0502020204030204" pitchFamily="34" charset="0"/>
                <a:cs typeface="Times New Roman" panose="02020603050405020304" pitchFamily="18" charset="0"/>
              </a:rPr>
              <a:t>, 13.6%)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effectLst/>
                <a:latin typeface="Calibri" panose="020F0502020204030204" pitchFamily="34" charset="0"/>
                <a:ea typeface="Calibri" panose="020F0502020204030204" pitchFamily="34" charset="0"/>
                <a:cs typeface="Times New Roman" panose="02020603050405020304" pitchFamily="18" charset="0"/>
              </a:rPr>
              <a:t>At the species level, staph chromogenes was the leading cause of IMI, which agrees with many studies from around the world of both conventional and organic dairy farms. </a:t>
            </a:r>
            <a:r>
              <a:rPr lang="en-US" sz="1600" dirty="0"/>
              <a:t>This species distribution is similar to previous work, </a:t>
            </a:r>
            <a:r>
              <a:rPr lang="en-US" sz="1800" dirty="0">
                <a:effectLst/>
                <a:latin typeface="Times New Roman" panose="02020603050405020304" pitchFamily="18" charset="0"/>
                <a:ea typeface="Calibri" panose="020F0502020204030204" pitchFamily="34" charset="0"/>
              </a:rPr>
              <a:t>where a diverse number of species were identified but the prevalence of non-</a:t>
            </a:r>
            <a:r>
              <a:rPr lang="en-US" sz="1800" i="1" dirty="0">
                <a:effectLst/>
                <a:latin typeface="Times New Roman" panose="02020603050405020304" pitchFamily="18" charset="0"/>
                <a:ea typeface="Calibri" panose="020F0502020204030204" pitchFamily="34" charset="0"/>
              </a:rPr>
              <a:t>chromogenes</a:t>
            </a:r>
            <a:r>
              <a:rPr lang="en-US" sz="1800" dirty="0">
                <a:effectLst/>
                <a:latin typeface="Times New Roman" panose="02020603050405020304" pitchFamily="18" charset="0"/>
                <a:ea typeface="Calibri" panose="020F0502020204030204" pitchFamily="34" charset="0"/>
              </a:rPr>
              <a:t> IMI was low. </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Overall, quarter-level prevalence of IMI by pathogen was similar between BP and TS in the current study, except that TS had a slightly higher prevalence of staph aureus, and for NASM specifically, staph haemolyticus was more frequently found on bedded packs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Calibri" panose="020F0502020204030204" pitchFamily="34" charset="0"/>
              </a:rPr>
              <a:t>Bacteria belonging to NASM, were the clearly dominant pathogen group causing intramammary infections in these herds. </a:t>
            </a:r>
            <a:r>
              <a:rPr lang="en-US" sz="1600" dirty="0">
                <a:effectLst/>
                <a:latin typeface="Times New Roman" panose="02020603050405020304" pitchFamily="18" charset="0"/>
                <a:ea typeface="Times New Roman" panose="02020603050405020304" pitchFamily="18" charset="0"/>
              </a:rPr>
              <a:t>So; Who are these mastitis pathogens?</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65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600" b="1" i="1" dirty="0">
                <a:latin typeface="Calibri" panose="020F0502020204030204" pitchFamily="34" charset="0"/>
                <a:ea typeface="Calibri" panose="020F0502020204030204" pitchFamily="34" charset="0"/>
              </a:rPr>
              <a:t>NASM is the p</a:t>
            </a:r>
            <a:r>
              <a:rPr lang="en-US" sz="1600" b="1" i="1" dirty="0">
                <a:effectLst/>
                <a:latin typeface="Calibri" panose="020F0502020204030204" pitchFamily="34" charset="0"/>
                <a:ea typeface="Calibri" panose="020F0502020204030204" pitchFamily="34" charset="0"/>
              </a:rPr>
              <a:t>redominant pathogen group causing intramammary infections (IMI) in dairy animals globally, so </a:t>
            </a:r>
            <a:r>
              <a:rPr lang="en-US" sz="1600" b="1" i="1" dirty="0">
                <a:effectLst/>
                <a:latin typeface="Calibri" panose="020F0502020204030204" pitchFamily="34" charset="0"/>
                <a:ea typeface="Calibri" panose="020F0502020204030204" pitchFamily="34" charset="0"/>
                <a:cs typeface="Times New Roman" panose="02020603050405020304" pitchFamily="18" charset="0"/>
              </a:rPr>
              <a:t>understanding their effect on udder health is essential</a:t>
            </a:r>
          </a:p>
          <a:p>
            <a:pPr>
              <a:buSzPct val="75000"/>
              <a:buFont typeface="Wingdings" panose="05000000000000000000" pitchFamily="2" charset="2"/>
              <a:buNone/>
            </a:pPr>
            <a:endParaRPr lang="en-US" sz="1600" b="1" i="1" dirty="0">
              <a:effectLst/>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1600" b="1" i="1" dirty="0">
                <a:latin typeface="Calibri" panose="020F0502020204030204" pitchFamily="34" charset="0"/>
                <a:ea typeface="Calibri" panose="020F0502020204030204" pitchFamily="34" charset="0"/>
                <a:cs typeface="Times New Roman" panose="02020603050405020304" pitchFamily="18" charset="0"/>
              </a:rPr>
              <a:t>G</a:t>
            </a:r>
            <a:r>
              <a:rPr lang="en-US" sz="1600" b="1" i="1" dirty="0">
                <a:effectLst/>
                <a:latin typeface="Calibri" panose="020F0502020204030204" pitchFamily="34" charset="0"/>
                <a:ea typeface="Calibri" panose="020F0502020204030204" pitchFamily="34" charset="0"/>
                <a:cs typeface="Times New Roman" panose="02020603050405020304" pitchFamily="18" charset="0"/>
              </a:rPr>
              <a:t>ram-positive group of bacteria comprised of a diverse group of different species</a:t>
            </a: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~23-25 species of NASM have been isolated from bovine milk</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lang="en-US" sz="1600" b="0" i="0" u="none" strike="noStrike" baseline="0" dirty="0">
                <a:latin typeface="MinionPro-Regular"/>
              </a:rPr>
              <a:t>Following </a:t>
            </a:r>
            <a:r>
              <a:rPr lang="en-US" sz="1600" b="0" i="0" u="none" strike="noStrike" baseline="0" dirty="0">
                <a:latin typeface="MinionPro-It"/>
              </a:rPr>
              <a:t>S. chromogenes</a:t>
            </a:r>
            <a:r>
              <a:rPr lang="en-US" sz="1600" b="0" i="0" u="none" strike="noStrike" baseline="0" dirty="0">
                <a:latin typeface="MinionPro-Regular"/>
              </a:rPr>
              <a:t>, the most frequently identified NASM reported to be causing intramammary infections in dairy cattle are </a:t>
            </a:r>
            <a:r>
              <a:rPr lang="en-US" sz="1600" b="0" i="0" u="none" strike="noStrike" baseline="0" dirty="0">
                <a:latin typeface="MinionPro-It"/>
              </a:rPr>
              <a:t>S. simulans</a:t>
            </a:r>
            <a:r>
              <a:rPr lang="en-US" sz="1600" b="0" i="0" u="none" strike="noStrike" baseline="0" dirty="0">
                <a:latin typeface="MinionPro-Regular"/>
              </a:rPr>
              <a:t>, </a:t>
            </a:r>
            <a:r>
              <a:rPr lang="en-US" sz="1600" b="0" i="0" u="none" strike="noStrike" baseline="0" dirty="0">
                <a:latin typeface="MinionPro-It"/>
              </a:rPr>
              <a:t>S. xylosus</a:t>
            </a:r>
            <a:r>
              <a:rPr lang="en-US" sz="1600" b="0" i="0" u="none" strike="noStrike" baseline="0" dirty="0">
                <a:latin typeface="MinionPro-Regular"/>
              </a:rPr>
              <a:t>, </a:t>
            </a:r>
            <a:r>
              <a:rPr lang="en-US" sz="1600" b="0" i="0" u="none" strike="noStrike" baseline="0" dirty="0">
                <a:latin typeface="MinionPro-It"/>
              </a:rPr>
              <a:t>S. haemolyticus</a:t>
            </a:r>
            <a:r>
              <a:rPr lang="en-US" sz="1600" b="0" i="0" u="none" strike="noStrike" baseline="0" dirty="0">
                <a:latin typeface="MinionPro-Regular"/>
              </a:rPr>
              <a:t>, and </a:t>
            </a:r>
            <a:r>
              <a:rPr lang="en-US" sz="1600" b="0" i="0" u="none" strike="noStrike" baseline="0" dirty="0">
                <a:latin typeface="MinionPro-It"/>
              </a:rPr>
              <a:t>S. epidermidis</a:t>
            </a:r>
            <a:r>
              <a:rPr lang="en-US" sz="1600" b="0" i="0" u="none" strike="noStrike" baseline="0" dirty="0">
                <a:latin typeface="MinionPro-Regular"/>
              </a:rPr>
              <a:t>. </a:t>
            </a:r>
            <a:endParaRPr lang="en-US" sz="1600" b="0" i="0" dirty="0">
              <a:effectLst/>
              <a:latin typeface="Calibri" panose="020F0502020204030204" pitchFamily="34" charset="0"/>
              <a:ea typeface="Calibri" panose="020F0502020204030204" pitchFamily="34" charset="0"/>
              <a:cs typeface="Times New Roman" panose="02020603050405020304" pitchFamily="18" charset="0"/>
            </a:endParaRPr>
          </a:p>
          <a:p>
            <a:pPr lvl="0">
              <a:buSzPct val="75000"/>
              <a:buFont typeface="Wingdings" panose="05000000000000000000" pitchFamily="2" charset="2"/>
              <a:buNone/>
            </a:pPr>
            <a:endParaRPr lang="en-US" sz="1600" b="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600" b="1" i="1" dirty="0">
                <a:effectLst/>
                <a:latin typeface="Calibri" panose="020F0502020204030204" pitchFamily="34" charset="0"/>
                <a:ea typeface="Calibri" panose="020F0502020204030204" pitchFamily="34" charset="0"/>
                <a:cs typeface="Times New Roman" panose="02020603050405020304" pitchFamily="18" charset="0"/>
              </a:rPr>
              <a:t>this group has long been considered “minor mastitis pathogens” by many, as the infections they cause are primarily subclinical, some have a high spontaneous cure rate, and </a:t>
            </a:r>
            <a:r>
              <a:rPr lang="en-US" sz="1600" dirty="0">
                <a:latin typeface="Calibri" panose="020F0502020204030204" pitchFamily="34" charset="0"/>
                <a:ea typeface="Calibri" panose="020F0502020204030204" pitchFamily="34" charset="0"/>
                <a:cs typeface="Times New Roman" panose="02020603050405020304" pitchFamily="18" charset="0"/>
              </a:rPr>
              <a:t>they don’t generally </a:t>
            </a:r>
            <a:r>
              <a:rPr lang="en-US" sz="1600" dirty="0">
                <a:effectLst/>
                <a:latin typeface="Calibri" panose="020F0502020204030204" pitchFamily="34" charset="0"/>
                <a:ea typeface="Calibri" panose="020F0502020204030204" pitchFamily="34" charset="0"/>
                <a:cs typeface="Times New Roman" panose="02020603050405020304" pitchFamily="18" charset="0"/>
              </a:rPr>
              <a:t>effect milk yield</a:t>
            </a:r>
            <a:endParaRPr lang="en-US" sz="1600" b="1" i="1" dirty="0">
              <a:effectLst/>
              <a:latin typeface="Calibri" panose="020F0502020204030204" pitchFamily="34" charset="0"/>
              <a:ea typeface="Calibri" panose="020F0502020204030204" pitchFamily="34" charset="0"/>
              <a:cs typeface="Times New Roman" panose="02020603050405020304" pitchFamily="18" charset="0"/>
            </a:endParaRPr>
          </a:p>
          <a:p>
            <a:pPr lvl="0">
              <a:buSzPct val="75000"/>
              <a:buFont typeface="Wingdings" panose="05000000000000000000" pitchFamily="2" charset="2"/>
              <a:buNone/>
            </a:pPr>
            <a:r>
              <a:rPr lang="en-US" sz="1600" b="1" i="1" dirty="0">
                <a:effectLst/>
                <a:latin typeface="Calibri" panose="020F0502020204030204" pitchFamily="34" charset="0"/>
                <a:ea typeface="Calibri" panose="020F0502020204030204" pitchFamily="34" charset="0"/>
                <a:cs typeface="Times New Roman" panose="02020603050405020304" pitchFamily="18" charset="0"/>
              </a:rPr>
              <a:t>However,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species differ </a:t>
            </a:r>
            <a:r>
              <a:rPr lang="en-US" sz="1800" b="1" i="1" dirty="0">
                <a:latin typeface="Calibri" panose="020F0502020204030204" pitchFamily="34" charset="0"/>
                <a:ea typeface="Calibri" panose="020F0502020204030204" pitchFamily="34" charset="0"/>
                <a:cs typeface="Times New Roman" panose="02020603050405020304" pitchFamily="18" charset="0"/>
              </a:rPr>
              <a:t>from each other in how they behave as an intramammary pathogen.. including</a:t>
            </a:r>
            <a:endParaRPr lang="en-US" sz="1800" b="1"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Ability to cause persistent infections</a:t>
            </a:r>
          </a:p>
          <a:p>
            <a:pPr lvl="1">
              <a:buSzPct val="75000"/>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E</a:t>
            </a:r>
            <a:r>
              <a:rPr lang="en-US" sz="1400" dirty="0">
                <a:effectLst/>
                <a:latin typeface="Calibri" panose="020F0502020204030204" pitchFamily="34" charset="0"/>
                <a:ea typeface="Calibri" panose="020F0502020204030204" pitchFamily="34" charset="0"/>
                <a:cs typeface="Times New Roman" panose="02020603050405020304" pitchFamily="18" charset="0"/>
              </a:rPr>
              <a:t>ffect on milk yield </a:t>
            </a:r>
          </a:p>
          <a:p>
            <a:pPr lvl="1">
              <a:buSzPct val="75000"/>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D</a:t>
            </a:r>
            <a:r>
              <a:rPr lang="en-US" sz="1400" dirty="0">
                <a:effectLst/>
                <a:latin typeface="Calibri" panose="020F0502020204030204" pitchFamily="34" charset="0"/>
                <a:ea typeface="Calibri" panose="020F0502020204030204" pitchFamily="34" charset="0"/>
                <a:cs typeface="Times New Roman" panose="02020603050405020304" pitchFamily="18" charset="0"/>
              </a:rPr>
              <a:t>egree to which they cause an inflammatory reaction in the udder (measured by quarter SCC)</a:t>
            </a:r>
          </a:p>
          <a:p>
            <a:pPr lvl="1">
              <a:buSzPct val="75000"/>
              <a:buFont typeface="Wingdings" panose="05000000000000000000" pitchFamily="2" charset="2"/>
              <a:buNone/>
            </a:pPr>
            <a:endParaRPr lang="en-US" sz="1400" b="0" i="0" u="none" strike="noStrike" baseline="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Pct val="75000"/>
              <a:buFont typeface="Wingdings" panose="05000000000000000000" pitchFamily="2" charset="2"/>
              <a:buNone/>
              <a:tabLst/>
              <a:defRPr/>
            </a:pPr>
            <a:r>
              <a:rPr kumimoji="0" lang="en-US" sz="14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Many farms today have implemented modern mastitis control practices which have minimized</a:t>
            </a:r>
            <a:r>
              <a:rPr kumimoji="0" lang="en-US" sz="14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the effects of bacteria considered to be “major” pathogens</a:t>
            </a:r>
          </a:p>
          <a:p>
            <a:pPr lvl="1">
              <a:spcBef>
                <a:spcPts val="1000"/>
              </a:spcBef>
              <a:buSzPct val="75000"/>
              <a:buFont typeface="Wingdings" panose="05000000000000000000" pitchFamily="2" charset="2"/>
              <a:buChar char="§"/>
              <a:defRPr/>
            </a:pPr>
            <a:r>
              <a:rPr kumimoji="0" lang="en-US" sz="140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quintessential examples of this are the organisms Sta</a:t>
            </a:r>
            <a:r>
              <a:rPr lang="en-US" sz="14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phylococcus</a:t>
            </a:r>
            <a:r>
              <a:rPr lang="en-US" sz="14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aureus, Streptococcus agalactiae</a:t>
            </a:r>
          </a:p>
          <a:p>
            <a:pPr lvl="0">
              <a:spcBef>
                <a:spcPts val="1000"/>
              </a:spcBef>
              <a:buSzPct val="75000"/>
              <a:buFont typeface="Wingdings" panose="05000000000000000000" pitchFamily="2" charset="2"/>
              <a:buNone/>
              <a:defRPr/>
            </a:pPr>
            <a:r>
              <a:rPr lang="en-US" sz="14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which has lead to NASM mammary gland infections being the leading contributor to bulk tank milk somatic cell count on farms with good milk quality</a:t>
            </a:r>
            <a:endParaRPr lang="en-US" sz="1600" b="0" i="0" u="none" strike="noStrike" baseline="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12</a:t>
            </a:fld>
            <a:endParaRPr lang="en-US"/>
          </a:p>
        </p:txBody>
      </p:sp>
    </p:spTree>
    <p:extLst>
      <p:ext uri="{BB962C8B-B14F-4D97-AF65-F5344CB8AC3E}">
        <p14:creationId xmlns:p14="http://schemas.microsoft.com/office/powerpoint/2010/main" val="628520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In order to better understand which </a:t>
            </a:r>
            <a:r>
              <a:rPr lang="en-US" sz="1800" i="1" dirty="0">
                <a:effectLst/>
                <a:latin typeface="Times New Roman" panose="02020603050405020304" pitchFamily="18" charset="0"/>
                <a:ea typeface="Calibri" panose="020F0502020204030204" pitchFamily="34" charset="0"/>
              </a:rPr>
              <a:t>Staphylococcus </a:t>
            </a:r>
            <a:r>
              <a:rPr lang="en-US" sz="1800" dirty="0">
                <a:effectLst/>
                <a:latin typeface="Times New Roman" panose="02020603050405020304" pitchFamily="18" charset="0"/>
                <a:ea typeface="Calibri" panose="020F0502020204030204" pitchFamily="34" charset="0"/>
              </a:rPr>
              <a:t>and </a:t>
            </a:r>
            <a:r>
              <a:rPr lang="en-US" sz="1800" i="1" dirty="0">
                <a:effectLst/>
                <a:latin typeface="Times New Roman" panose="02020603050405020304" pitchFamily="18" charset="0"/>
                <a:ea typeface="Calibri" panose="020F0502020204030204" pitchFamily="34" charset="0"/>
              </a:rPr>
              <a:t>Mammaliicoccus</a:t>
            </a:r>
            <a:r>
              <a:rPr lang="en-US" sz="1800" dirty="0">
                <a:effectLst/>
                <a:latin typeface="Times New Roman" panose="02020603050405020304" pitchFamily="18" charset="0"/>
                <a:ea typeface="Calibri" panose="020F0502020204030204" pitchFamily="34" charset="0"/>
              </a:rPr>
              <a:t> (SaM) species are most relevant to udder health for organic dairies, a study </a:t>
            </a:r>
            <a:r>
              <a:rPr lang="en-US" sz="1800" b="0" i="0" dirty="0">
                <a:effectLst/>
                <a:latin typeface="Times New Roman" panose="02020603050405020304" pitchFamily="18" charset="0"/>
                <a:ea typeface="Calibri" panose="020F0502020204030204" pitchFamily="34" charset="0"/>
              </a:rPr>
              <a:t>was undertaken to </a:t>
            </a:r>
            <a:r>
              <a:rPr lang="en-US" sz="1800" b="0" i="0" dirty="0">
                <a:solidFill>
                  <a:prstClr val="black"/>
                </a:solidFill>
                <a:effectLst/>
                <a:latin typeface="Times New Roman" panose="02020603050405020304" pitchFamily="18" charset="0"/>
                <a:ea typeface="Cambria" panose="02040503050406030204" pitchFamily="18" charset="0"/>
              </a:rPr>
              <a:t>d</a:t>
            </a:r>
            <a:r>
              <a:rPr lang="en-US" sz="1800" b="0" i="0" dirty="0">
                <a:solidFill>
                  <a:prstClr val="black"/>
                </a:solidFill>
                <a:ea typeface="Cambria" panose="02040503050406030204" pitchFamily="18" charset="0"/>
              </a:rPr>
              <a:t>escribe</a:t>
            </a:r>
            <a:r>
              <a:rPr lang="en-US" sz="1800" b="0" i="0" noProof="0" dirty="0">
                <a:solidFill>
                  <a:prstClr val="black"/>
                </a:solidFill>
                <a:latin typeface="+mn-lt"/>
                <a:ea typeface="Cambria" panose="02040503050406030204" pitchFamily="18" charset="0"/>
              </a:rPr>
              <a:t> how quartermilk somatic cell count (qSCC) varied as a result of infection with the most frequently isolated </a:t>
            </a:r>
            <a:r>
              <a:rPr lang="en-US" sz="1800" dirty="0">
                <a:effectLst/>
                <a:latin typeface="Times New Roman" panose="02020603050405020304" pitchFamily="18" charset="0"/>
                <a:ea typeface="Calibri" panose="020F0502020204030204" pitchFamily="34" charset="0"/>
              </a:rPr>
              <a:t>species causing intramammary infections on certified organic dairies in Vermont. </a:t>
            </a:r>
          </a:p>
          <a:p>
            <a:r>
              <a:rPr lang="en-US" sz="1800" dirty="0">
                <a:effectLst/>
                <a:latin typeface="Times New Roman" panose="02020603050405020304" pitchFamily="18"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13</a:t>
            </a:fld>
            <a:endParaRPr lang="en-US"/>
          </a:p>
        </p:txBody>
      </p:sp>
    </p:spTree>
    <p:extLst>
      <p:ext uri="{BB962C8B-B14F-4D97-AF65-F5344CB8AC3E}">
        <p14:creationId xmlns:p14="http://schemas.microsoft.com/office/powerpoint/2010/main" val="4223104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subset of the data from the previous study describing the intramammary infection status at the quarter level was used for the current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Using the bacteriological status and speciation information, a quarter-day IMI status was assigned to each quarter observation: 1) “healthy,” when there was no significant growth; 2) “infected with a single SaM species,” when ≥ 100 CFU/mL of a particular SaM species was identified in pure culture on both plates; 3) “infected with 2 SaM species,” when ≥ 100 CFU/mL of 2 different SaM species were identified in mixed culture on both plates; 4) “infected with non-SaM species,” when ≥ 100 CFU/mL of a non-SaM species was identified in pure or mixed culture on both plates (possibly in combination with a SaM species); and 5) “unknown” if the sample status had been identified as contaminated or indeterminate as previously described.</a:t>
            </a:r>
            <a:r>
              <a:rPr lang="en-US" sz="1800" kern="0"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 quarter-day observation was included in the final data set if: 1) the IMI status was classified as healthy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or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infected with a single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SaM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species for any of the most frequently observed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SaM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species (≥ 5 observed IMI); 2) it was collected from a cow ≤ 305 DIM at time of observation; and 3) it had a valid associated quarter-level SCC measurement. Figure 1 depicts the selection of the final data set of quarter-day observations using these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Figure 1</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Flow diagram describing selection of final data set of quarter-day observations collected from 382 cows during a longitudinal, cross-sectional observational study of 10 certified organic dairy farms in Vermont (US).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749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Raw quarter-level SCC was log-transformed to SCS in order to address the non-normal distribution of SCC data. Descriptive statistics and visualizations were generated both to describe the variables of interest (SCS, quarter-day IMI status, DIM) as well as the hierarchical structure of the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linear hierarchical repeated measures mixed model was fitted to the data set in order to compare SCS of quarters infected with a single SaM species to healthy quarters, in which the SCS of a quarter on a given day was the outcome variable, and the quarter-day IMI status (with healthy quarters as the reference value) was the main fixed predictor. Interaction between parity and quarter-day IMI status was evaluated to allow the effect of a given IMI to vary as function of age. Similarly, interaction between DIM (as a third degree polynomial variable) and quarter-day IMI status was evaluated to allow the effect of a given IMI to vary as function of DIM. Interaction terms were removed whenever they were found to be not significant (F-test), but DIM was still kept as a fixed predictor in the model (again as a third degree polynomial variable), to allow it to adjust our SCS estimates as a function of DIM.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 hierarchical structure of the data was addressed by fitting random intercepts for quarter, cow, and herd. Samples collected at different time points for a given quarter were considered repeated measurements, and a spatial exponential correlation structure was used to account for both the correlation between milk samples collected on the same quarter, and for the variation of this correlation with the varying amount of time between sample collections.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Statistical significance was determined using an F-test for interaction terms and a t-test for fixed effects, with significance declared at </a:t>
            </a:r>
            <a:r>
              <a:rPr lang="en-US" sz="1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0.05.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Final model fit was assessed by checking the homoscedasticity and normality of residuals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(graphing of residuals vs. predicted values and Q-Q plots, respectively).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173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00" dirty="0">
                <a:effectLst/>
                <a:latin typeface="Times New Roman" panose="02020603050405020304" pitchFamily="18" charset="0"/>
                <a:ea typeface="Calibri" panose="020F0502020204030204" pitchFamily="34" charset="0"/>
                <a:cs typeface="Times New Roman" panose="02020603050405020304" pitchFamily="18" charset="0"/>
              </a:rPr>
              <a:t>Moving on to results: In this composite figure, we have the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least square means estimates for </a:t>
            </a:r>
            <a:r>
              <a:rPr lang="en-US" sz="1800" b="0" kern="100" dirty="0">
                <a:effectLst/>
                <a:latin typeface="Times New Roman" panose="02020603050405020304" pitchFamily="18" charset="0"/>
                <a:ea typeface="Calibri" panose="020F0502020204030204" pitchFamily="34" charset="0"/>
                <a:cs typeface="Times New Roman" panose="02020603050405020304" pitchFamily="18" charset="0"/>
              </a:rPr>
              <a:t>q</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uarter somatic cell score (on the y-axis of each panel), as a function of intramammary infection with ten different staphylococci and mammaliicocci species (indicated at the top left for each panel), by days in milk (along the x-axis for each panel).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teal, each panel shows the estimate for quarter SCS (with the 95% confidence interval), for a quarter infected with that particular species, compared to a quarter with no growth (shown in orange, which you will notice is the same in each panel). The model estimates for each species are only presented for the range of days in milk which was observed for each type of IMI in the data 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Somatic cell score was significantly higher in quarters infected with </a:t>
            </a:r>
            <a:r>
              <a:rPr lang="en-US" sz="1800" i="1" dirty="0">
                <a:effectLst/>
                <a:latin typeface="Times New Roman" panose="02020603050405020304" pitchFamily="18" charset="0"/>
                <a:ea typeface="Calibri" panose="020F0502020204030204" pitchFamily="34" charset="0"/>
              </a:rPr>
              <a:t>S. agnetis, S. aureus, S. chromogenes, S. devriesei, S. haemolyticus, S, hyicus, S. simulans, S. warneri, and S. xylosus</a:t>
            </a:r>
            <a:r>
              <a:rPr lang="en-US" sz="1800" dirty="0">
                <a:effectLst/>
                <a:latin typeface="Times New Roman" panose="02020603050405020304" pitchFamily="18" charset="0"/>
                <a:ea typeface="Calibri" panose="020F0502020204030204" pitchFamily="34" charset="0"/>
              </a:rPr>
              <a:t> compared to uninfected quarters. Staph equorum was the only species which did not have a significantly higher SCS than no growth quarters.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order to put this in a context that’s more readily understandable, we’ll convert some of these predicted results into an estimate of raw somatic cell count. The second highest cell count was for quarters infected </a:t>
            </a:r>
            <a:r>
              <a:rPr lang="en-US" sz="1800" i="0" kern="100" dirty="0">
                <a:effectLst/>
                <a:latin typeface="Times New Roman" panose="02020603050405020304" pitchFamily="18" charset="0"/>
                <a:ea typeface="Calibri" panose="020F0502020204030204" pitchFamily="34" charset="0"/>
                <a:cs typeface="Times New Roman" panose="02020603050405020304" pitchFamily="18" charset="0"/>
              </a:rPr>
              <a:t>S. aureus, which had an estimated quarter SCC of </a:t>
            </a:r>
            <a:r>
              <a:rPr lang="en-US" sz="1800" b="1" dirty="0">
                <a:solidFill>
                  <a:srgbClr val="C00000"/>
                </a:solidFill>
              </a:rPr>
              <a:t>307,101 cells/mL</a:t>
            </a:r>
            <a:r>
              <a:rPr lang="en-US" sz="1800" i="0" kern="100" dirty="0">
                <a:effectLst/>
                <a:latin typeface="Times New Roman" panose="02020603050405020304" pitchFamily="18" charset="0"/>
                <a:ea typeface="Calibri" panose="020F0502020204030204" pitchFamily="34" charset="0"/>
                <a:cs typeface="Times New Roman" panose="02020603050405020304" pitchFamily="18" charset="0"/>
              </a:rPr>
              <a:t> cells/mL at 91 days in milk. 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ntramammary infection with the most frequent species,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resulted in a quarter somatic cell count of 80,376 cells/mL for a quarter of a cow at 91 DIM. This is a somewhat modestly elevated SCC, but it is still consistently and reliably higher than quarters with no intramammary infection.</a:t>
            </a:r>
            <a:endParaRPr lang="en-US" sz="1800"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Fixed effects: quarter-day IMI status (no growth, or IMI due to 10 different SaM species), and DIM as</a:t>
            </a:r>
            <a:r>
              <a:rPr lang="en-US" sz="1800" dirty="0">
                <a:effectLst/>
                <a:latin typeface="Times New Roman" panose="02020603050405020304" pitchFamily="18" charset="0"/>
                <a:ea typeface="Calibri" panose="020F0502020204030204" pitchFamily="34" charset="0"/>
              </a:rPr>
              <a:t> a third degree polynomial variable. The random effects, to account for the hierarchical nature of the data, are quarter, cow, and farm.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endParaRPr lang="en-US" dirty="0"/>
          </a:p>
          <a:p>
            <a:r>
              <a:rPr lang="en-US" sz="1800" dirty="0">
                <a:effectLst/>
                <a:latin typeface="Times New Roman" panose="02020603050405020304" pitchFamily="18" charset="0"/>
                <a:ea typeface="Calibri" panose="020F0502020204030204" pitchFamily="34" charset="0"/>
              </a:rPr>
              <a:t>the interaction between IMI status and DIM was not significant (</a:t>
            </a:r>
            <a:r>
              <a:rPr lang="en-US" sz="1800" i="1" dirty="0">
                <a:effectLst/>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 = 0.25). This meant that both IMI status and DIM affected SCS, but that the effect of IMI status on SCS did not vary as function of DIM for these data. We could, therefore, remove the interaction with DIM.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16</a:t>
            </a:fld>
            <a:endParaRPr lang="en-US"/>
          </a:p>
        </p:txBody>
      </p:sp>
    </p:spTree>
    <p:extLst>
      <p:ext uri="{BB962C8B-B14F-4D97-AF65-F5344CB8AC3E}">
        <p14:creationId xmlns:p14="http://schemas.microsoft.com/office/powerpoint/2010/main" val="411170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effectLst/>
                <a:latin typeface="Calibri" panose="020F0502020204030204" pitchFamily="34" charset="0"/>
                <a:ea typeface="Calibri" panose="020F0502020204030204" pitchFamily="34" charset="0"/>
                <a:cs typeface="Times New Roman" panose="02020603050405020304" pitchFamily="18" charset="0"/>
              </a:rPr>
              <a:t>What we found was that </a:t>
            </a:r>
            <a:r>
              <a:rPr lang="en-US" sz="1600" dirty="0">
                <a:effectLst/>
                <a:latin typeface="Times New Roman" panose="02020603050405020304" pitchFamily="18" charset="0"/>
                <a:ea typeface="Times New Roman" panose="02020603050405020304" pitchFamily="18" charset="0"/>
              </a:rPr>
              <a:t>The diversity of staphylococcal and </a:t>
            </a:r>
            <a:r>
              <a:rPr lang="en-US" sz="1600" dirty="0" err="1">
                <a:effectLst/>
                <a:latin typeface="Times New Roman" panose="02020603050405020304" pitchFamily="18" charset="0"/>
                <a:ea typeface="Times New Roman" panose="02020603050405020304" pitchFamily="18" charset="0"/>
              </a:rPr>
              <a:t>mammalicoccal</a:t>
            </a:r>
            <a:r>
              <a:rPr lang="en-US" sz="1600" dirty="0">
                <a:effectLst/>
                <a:latin typeface="Times New Roman" panose="02020603050405020304" pitchFamily="18" charset="0"/>
                <a:ea typeface="Times New Roman" panose="02020603050405020304" pitchFamily="18" charset="0"/>
              </a:rPr>
              <a:t> species observed and the species-level effect on inflammatory reaction (as measured by somatic cell count, or SCC) was similar to previous work describing conventional herds. Compared to healthy quarters, SCC was higher in quarters infected with nine of 10 staphylococcal species identified.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Although the increase in quarter SCC was modest for most of the NASM species observed in the current study, the widespread nature of these intramammary pathogens can still result in sizeable increases in the bulk tank SCC due to a large number of infected quarters in a herd</a:t>
            </a:r>
            <a:r>
              <a:rPr lang="en-US" sz="160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Times New Roman" panose="02020603050405020304" pitchFamily="18" charset="0"/>
              </a:rPr>
              <a:t>From our first study, you’ll remember that 1 in 5 quarters were identified to have an IMI due to NASM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IMI with these bacteria can still negatively affect the overall income of a dairy by preventing producers from achieving quality premiums, particularly in “herds striving for a low BTSCC [&lt; 200,000 cells/mL].” In these herds, where major mastitis pathogens have been controlled, IMI due to NASM are the next target to further improve udder health. The cohort of herds enrolled in this study fit the description of herds aspiring towards a low BTSCC, with an average BTSCC of 186,717 cells/mL (median = 163,583; range = 135,000-329,000)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effectLst/>
                <a:latin typeface="Calibri" panose="020F0502020204030204" pitchFamily="34" charset="0"/>
                <a:ea typeface="Calibri" panose="020F0502020204030204" pitchFamily="34" charset="0"/>
                <a:cs typeface="Calibri" panose="020F0502020204030204" pitchFamily="34" charset="0"/>
              </a:rPr>
              <a:t>From the longitudinal study which generated the dataset for both our first and second studies, </a:t>
            </a:r>
            <a:r>
              <a:rPr lang="en-US" sz="1600" i="1" dirty="0">
                <a:effectLst/>
                <a:latin typeface="Calibri" panose="020F0502020204030204" pitchFamily="34" charset="0"/>
                <a:ea typeface="Calibri" panose="020F0502020204030204" pitchFamily="34" charset="0"/>
                <a:cs typeface="Calibri" panose="020F0502020204030204" pitchFamily="34" charset="0"/>
              </a:rPr>
              <a:t>Staph. chromogenes </a:t>
            </a:r>
            <a:r>
              <a:rPr lang="en-US" sz="1600" i="0" dirty="0">
                <a:effectLst/>
                <a:latin typeface="Calibri" panose="020F0502020204030204" pitchFamily="34" charset="0"/>
                <a:ea typeface="Calibri" panose="020F0502020204030204" pitchFamily="34" charset="0"/>
                <a:cs typeface="Calibri" panose="020F0502020204030204" pitchFamily="34" charset="0"/>
              </a:rPr>
              <a:t>was far and away </a:t>
            </a:r>
            <a:r>
              <a:rPr lang="en-US" sz="1600" dirty="0">
                <a:effectLst/>
                <a:latin typeface="Calibri" panose="020F0502020204030204" pitchFamily="34" charset="0"/>
                <a:ea typeface="Calibri" panose="020F0502020204030204" pitchFamily="34" charset="0"/>
                <a:cs typeface="Calibri" panose="020F0502020204030204" pitchFamily="34" charset="0"/>
              </a:rPr>
              <a:t>the most common species identified. So, let’s take a moment to focus on this predominant mastitis pathogen.</a:t>
            </a:r>
            <a:endParaRPr lang="en-US" sz="16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6729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buSzPct val="75000"/>
              <a:buFont typeface="Wingdings" panose="05000000000000000000" pitchFamily="2" charset="2"/>
              <a:buChar char="§"/>
            </a:pPr>
            <a:r>
              <a:rPr lang="en-US" sz="2100" b="1" i="1" dirty="0">
                <a:effectLst/>
                <a:latin typeface="Calibri" panose="020F0502020204030204" pitchFamily="34" charset="0"/>
                <a:ea typeface="Calibri" panose="020F0502020204030204" pitchFamily="34" charset="0"/>
                <a:cs typeface="Times New Roman" panose="02020603050405020304" pitchFamily="18" charset="0"/>
              </a:rPr>
              <a:t>S. </a:t>
            </a:r>
            <a:r>
              <a:rPr lang="en-US" sz="2100" b="1" i="1" dirty="0">
                <a:latin typeface="Calibri" panose="020F0502020204030204" pitchFamily="34" charset="0"/>
                <a:ea typeface="Calibri" panose="020F0502020204030204" pitchFamily="34" charset="0"/>
                <a:cs typeface="Times New Roman" panose="02020603050405020304" pitchFamily="18" charset="0"/>
              </a:rPr>
              <a:t>chromogenes</a:t>
            </a:r>
            <a:r>
              <a:rPr lang="en-US" sz="2100" b="1" i="1" dirty="0">
                <a:effectLst/>
                <a:latin typeface="Calibri" panose="020F0502020204030204" pitchFamily="34" charset="0"/>
                <a:ea typeface="Calibri" panose="020F0502020204030204" pitchFamily="34" charset="0"/>
                <a:cs typeface="Times New Roman" panose="02020603050405020304" pitchFamily="18" charset="0"/>
              </a:rPr>
              <a:t> is of special concern amongst the NASM species</a:t>
            </a:r>
          </a:p>
          <a:p>
            <a:pPr lvl="1">
              <a:buSzPct val="75000"/>
              <a:buFont typeface="Wingdings" panose="05000000000000000000" pitchFamily="2" charset="2"/>
              <a:buChar char="§"/>
            </a:pPr>
            <a:r>
              <a:rPr lang="en-US" sz="2400" i="1" dirty="0">
                <a:latin typeface="Calibri" panose="020F0502020204030204" pitchFamily="34" charset="0"/>
                <a:ea typeface="Calibri" panose="020F0502020204030204" pitchFamily="34" charset="0"/>
                <a:cs typeface="Times New Roman" panose="02020603050405020304" pitchFamily="18" charset="0"/>
              </a:rPr>
              <a:t>M</a:t>
            </a:r>
            <a:r>
              <a:rPr lang="en-US" sz="2400" i="1" dirty="0">
                <a:effectLst/>
                <a:latin typeface="Calibri" panose="020F0502020204030204" pitchFamily="34" charset="0"/>
                <a:ea typeface="Calibri" panose="020F0502020204030204" pitchFamily="34" charset="0"/>
                <a:cs typeface="Times New Roman" panose="02020603050405020304" pitchFamily="18" charset="0"/>
              </a:rPr>
              <a:t>ost widespread </a:t>
            </a:r>
          </a:p>
          <a:p>
            <a:pPr lvl="1">
              <a:buSzPct val="75000"/>
              <a:buFont typeface="Wingdings" panose="05000000000000000000" pitchFamily="2" charset="2"/>
              <a:buChar char="§"/>
            </a:pPr>
            <a:r>
              <a:rPr lang="en-US" sz="2400" i="1" dirty="0">
                <a:latin typeface="Calibri" panose="020F0502020204030204" pitchFamily="34" charset="0"/>
                <a:ea typeface="Calibri" panose="020F0502020204030204" pitchFamily="34" charset="0"/>
                <a:cs typeface="Times New Roman" panose="02020603050405020304" pitchFamily="18" charset="0"/>
              </a:rPr>
              <a:t>One of the most</a:t>
            </a:r>
            <a:r>
              <a:rPr lang="en-US" sz="2400" i="1" dirty="0">
                <a:effectLst/>
                <a:latin typeface="Calibri" panose="020F0502020204030204" pitchFamily="34" charset="0"/>
                <a:ea typeface="Calibri" panose="020F0502020204030204" pitchFamily="34" charset="0"/>
                <a:cs typeface="Times New Roman" panose="02020603050405020304" pitchFamily="18" charset="0"/>
              </a:rPr>
              <a:t> persistent</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lang="en-US" sz="2400" dirty="0">
                <a:effectLst/>
                <a:latin typeface="Calibri" panose="020F0502020204030204" pitchFamily="34" charset="0"/>
                <a:ea typeface="Calibri" panose="020F0502020204030204" pitchFamily="34" charset="0"/>
                <a:cs typeface="Times New Roman" panose="02020603050405020304" pitchFamily="18" charset="0"/>
              </a:rPr>
              <a:t>It has consistently been shown to significantly increase in SCC (even to a level comparable to that of staph. aureus or other “major” mastitis pathogens</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lang="en-US" sz="2400" dirty="0">
                <a:latin typeface="Calibri" panose="020F0502020204030204" pitchFamily="34" charset="0"/>
                <a:ea typeface="Calibri" panose="020F0502020204030204" pitchFamily="34" charset="0"/>
                <a:cs typeface="Times New Roman" panose="02020603050405020304" pitchFamily="18" charset="0"/>
              </a:rPr>
              <a:t>And among NASM species, it has been shown to more often </a:t>
            </a:r>
            <a:r>
              <a:rPr lang="en-US" sz="2400" dirty="0">
                <a:effectLst/>
                <a:latin typeface="Calibri" panose="020F0502020204030204" pitchFamily="34" charset="0"/>
                <a:ea typeface="Calibri" panose="020F0502020204030204" pitchFamily="34" charset="0"/>
                <a:cs typeface="Times New Roman" panose="02020603050405020304" pitchFamily="18" charset="0"/>
              </a:rPr>
              <a:t>cause cases of clinical mastitis</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2400" dirty="0"/>
              <a:t>… and although the average increase in quarter SCC is fairly modest, </a:t>
            </a:r>
            <a:r>
              <a:rPr lang="en-US" sz="24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a:t>
            </a:r>
            <a:r>
              <a:rPr kumimoji="0" lang="en-US" sz="24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hen infections are widespread within a herd, this slight increase is multiplied and can really add up to have real effects on bulk tank somatic cell count</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effectLst/>
                <a:latin typeface="Calibri" panose="020F0502020204030204" pitchFamily="34" charset="0"/>
                <a:ea typeface="Calibri" panose="020F0502020204030204" pitchFamily="34" charset="0"/>
              </a:rPr>
              <a:t>Significant variation has been demonstrated </a:t>
            </a:r>
            <a:r>
              <a:rPr lang="en-US" sz="1800" i="1" dirty="0">
                <a:effectLst/>
                <a:latin typeface="Calibri" panose="020F0502020204030204" pitchFamily="34" charset="0"/>
                <a:ea typeface="Calibri" panose="020F0502020204030204" pitchFamily="34" charset="0"/>
              </a:rPr>
              <a:t>within</a:t>
            </a:r>
            <a:r>
              <a:rPr lang="en-US" sz="1800" dirty="0">
                <a:effectLst/>
                <a:latin typeface="Calibri" panose="020F0502020204030204" pitchFamily="34" charset="0"/>
                <a:ea typeface="Calibri" panose="020F0502020204030204" pitchFamily="34" charset="0"/>
              </a:rPr>
              <a:t> strains of Staph chromogenes, including:</a:t>
            </a:r>
            <a:endParaRPr lang="en-US" sz="1800" dirty="0">
              <a:effectLst/>
              <a:latin typeface="Calibri" panose="020F0502020204030204" pitchFamily="34" charset="0"/>
            </a:endParaRP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Difference in persistence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 </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One study which found that roughly half of all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 associated with high SCC infection, half with low SCC</a:t>
            </a:r>
          </a:p>
          <a:p>
            <a:pPr lvl="1">
              <a:buSzPct val="75000"/>
              <a:buFont typeface="Wingdings" panose="05000000000000000000" pitchFamily="2"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a:t>
            </a:r>
            <a:r>
              <a:rPr lang="en-US" sz="1900" i="1" dirty="0">
                <a:effectLst/>
                <a:latin typeface="Calibri" panose="020F0502020204030204" pitchFamily="34" charset="0"/>
                <a:ea typeface="Calibri" panose="020F0502020204030204" pitchFamily="34" charset="0"/>
                <a:cs typeface="Times New Roman" panose="02020603050405020304" pitchFamily="18" charset="0"/>
              </a:rPr>
              <a:t>S. chromogenes</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Bacterial and somatic cell counts, as well as neutrophil responses, higher after inoculation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intramammary infection than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isolated from teat skin (</a:t>
            </a:r>
            <a:r>
              <a:rPr lang="en-US" sz="1900" dirty="0" err="1">
                <a:latin typeface="Calibri" panose="020F0502020204030204" pitchFamily="34" charset="0"/>
                <a:ea typeface="Calibri" panose="020F0502020204030204" pitchFamily="34" charset="0"/>
                <a:cs typeface="Times New Roman" panose="02020603050405020304" pitchFamily="18" charset="0"/>
              </a:rPr>
              <a:t>Breyne</a:t>
            </a:r>
            <a:r>
              <a:rPr lang="en-US" sz="1900" dirty="0">
                <a:latin typeface="Calibri" panose="020F0502020204030204" pitchFamily="34" charset="0"/>
                <a:ea typeface="Calibri" panose="020F0502020204030204" pitchFamily="34" charset="0"/>
                <a:cs typeface="Times New Roman" panose="02020603050405020304" pitchFamily="18" charset="0"/>
              </a:rPr>
              <a:t> 2015, mouse model; </a:t>
            </a:r>
            <a:r>
              <a:rPr lang="en-US" sz="1900" dirty="0" err="1">
                <a:latin typeface="Calibri" panose="020F0502020204030204" pitchFamily="34" charset="0"/>
                <a:ea typeface="Calibri" panose="020F0502020204030204" pitchFamily="34" charset="0"/>
                <a:cs typeface="Times New Roman" panose="02020603050405020304" pitchFamily="18" charset="0"/>
              </a:rPr>
              <a:t>Piccart</a:t>
            </a:r>
            <a:r>
              <a:rPr lang="en-US" sz="1900" dirty="0">
                <a:latin typeface="Calibri" panose="020F0502020204030204" pitchFamily="34" charset="0"/>
                <a:ea typeface="Calibri" panose="020F0502020204030204" pitchFamily="34" charset="0"/>
                <a:cs typeface="Times New Roman" panose="02020603050405020304" pitchFamily="18" charset="0"/>
              </a:rPr>
              <a:t> 2016, bovine)</a:t>
            </a:r>
          </a:p>
          <a:p>
            <a:pPr lvl="2">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IMI showed a greater ability to adhere to and internalize into mammary epithelial cells than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strain from teat skin (Souza 2016)</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And also, that various strains of S. chromogenes can Differ in habitat niche</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Some RAPD types found in milk, on skin, and feces; one only found in milk, and caused both clinical and subclinical mastitis (Wuytack 2020 </a:t>
            </a:r>
            <a:r>
              <a:rPr lang="en-US" sz="1900" i="1" dirty="0">
                <a:latin typeface="Calibri" panose="020F0502020204030204" pitchFamily="34" charset="0"/>
                <a:ea typeface="Calibri" panose="020F0502020204030204" pitchFamily="34" charset="0"/>
                <a:cs typeface="Times New Roman" panose="02020603050405020304" pitchFamily="18" charset="0"/>
              </a:rPr>
              <a:t>Vet. Res.</a:t>
            </a:r>
            <a:r>
              <a:rPr lang="en-US" sz="1900" dirty="0">
                <a:latin typeface="Calibri" panose="020F0502020204030204" pitchFamily="34" charset="0"/>
                <a:ea typeface="Calibri" panose="020F0502020204030204" pitchFamily="34" charset="0"/>
                <a:cs typeface="Times New Roman" panose="02020603050405020304" pitchFamily="18" charset="0"/>
              </a:rPr>
              <a:t>)</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Certain indistinguishable strains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across different cows within the same herd, others showed more genetic variability (Jenkins 2019)</a:t>
            </a:r>
          </a:p>
          <a:p>
            <a:pPr lvl="2">
              <a:buSzPct val="75000"/>
              <a:buFont typeface="Wingdings" panose="05000000000000000000" pitchFamily="2" charset="2"/>
              <a:buChar char="§"/>
            </a:pPr>
            <a:endParaRPr lang="en-US" sz="19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800" dirty="0">
                <a:effectLst/>
                <a:latin typeface="Calibri" panose="020F0502020204030204" pitchFamily="34" charset="0"/>
                <a:ea typeface="Calibri" panose="020F0502020204030204" pitchFamily="34" charset="0"/>
              </a:rPr>
              <a:t> Intraspecies variation in pathogenicity (ability to cause disease) has been demonstrated in varying effect on somatic cell count within a species [4, 14], difference in interaction with host immune cells [10, 11], persistence of infection [7, 19] and effect on milk production [8]. For </a:t>
            </a:r>
            <a:r>
              <a:rPr lang="en-US" sz="1800" i="1" dirty="0">
                <a:effectLst/>
                <a:latin typeface="Calibri" panose="020F0502020204030204" pitchFamily="34" charset="0"/>
                <a:ea typeface="Calibri" panose="020F0502020204030204" pitchFamily="34" charset="0"/>
              </a:rPr>
              <a:t>S. chromogenes </a:t>
            </a:r>
            <a:r>
              <a:rPr lang="en-US" sz="1800" dirty="0">
                <a:effectLst/>
                <a:latin typeface="Calibri" panose="020F0502020204030204" pitchFamily="34" charset="0"/>
                <a:ea typeface="Calibri" panose="020F0502020204030204" pitchFamily="34" charset="0"/>
              </a:rPr>
              <a:t>specifically, the link has been made between particular strain types and phenotypic differences in pathogenicity, such as interaction with host immune cells and inflammatory response [</a:t>
            </a:r>
            <a:r>
              <a:rPr lang="en-US" sz="1800" dirty="0" err="1">
                <a:effectLst/>
                <a:latin typeface="Calibri" panose="020F0502020204030204" pitchFamily="34" charset="0"/>
                <a:ea typeface="Calibri" panose="020F0502020204030204" pitchFamily="34" charset="0"/>
              </a:rPr>
              <a:t>breyne</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piccart</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souza</a:t>
            </a:r>
            <a:r>
              <a:rPr lang="en-US" sz="1800" dirty="0">
                <a:effectLst/>
                <a:latin typeface="Calibri" panose="020F0502020204030204" pitchFamily="34" charset="0"/>
                <a:ea typeface="Calibri" panose="020F0502020204030204" pitchFamily="34" charset="0"/>
              </a:rPr>
              <a:t>], and habitat niche [28, 29].</a:t>
            </a:r>
          </a:p>
          <a:p>
            <a:pPr lvl="2">
              <a:buSzPct val="75000"/>
              <a:buFont typeface="Wingdings" panose="05000000000000000000" pitchFamily="2" charset="2"/>
              <a:buChar char="§"/>
            </a:pPr>
            <a:endParaRPr lang="en-US" sz="1900" dirty="0">
              <a:latin typeface="Calibri" panose="020F0502020204030204" pitchFamily="34" charset="0"/>
              <a:ea typeface="Calibri" panose="020F0502020204030204" pitchFamily="34" charset="0"/>
              <a:cs typeface="Times New Roman" panose="02020603050405020304" pitchFamily="18" charset="0"/>
            </a:endParaRPr>
          </a:p>
          <a:p>
            <a:pPr lvl="0">
              <a:buSzPct val="75000"/>
              <a:buFont typeface="Wingdings" panose="05000000000000000000" pitchFamily="2" charset="2"/>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2000" dirty="0">
                <a:effectLst/>
                <a:latin typeface="Calibri" panose="020F0502020204030204" pitchFamily="34" charset="0"/>
                <a:ea typeface="Calibri" panose="020F0502020204030204" pitchFamily="34" charset="0"/>
              </a:rPr>
              <a:t> Intraspecies variation in pathogenicity (ability to cause disease) has been demonstrated in varying effect on somatic cell count within a species [4, 14], difference in interaction with host immune cells [10, 11], persistence of infection [7, 19] and effect on milk production [8]. For </a:t>
            </a:r>
            <a:r>
              <a:rPr lang="en-US" sz="2000" i="1" dirty="0">
                <a:effectLst/>
                <a:latin typeface="Calibri" panose="020F0502020204030204" pitchFamily="34" charset="0"/>
                <a:ea typeface="Calibri" panose="020F0502020204030204" pitchFamily="34" charset="0"/>
              </a:rPr>
              <a:t>S. chromogenes </a:t>
            </a:r>
            <a:r>
              <a:rPr lang="en-US" sz="2000" dirty="0">
                <a:effectLst/>
                <a:latin typeface="Calibri" panose="020F0502020204030204" pitchFamily="34" charset="0"/>
                <a:ea typeface="Calibri" panose="020F0502020204030204" pitchFamily="34" charset="0"/>
              </a:rPr>
              <a:t>specifically, the link has been made between particular strain types and phenotypic differences in pathogenicity, such as interaction with host immune cells and inflammatory response [</a:t>
            </a:r>
            <a:r>
              <a:rPr lang="en-US" sz="2000" dirty="0" err="1">
                <a:effectLst/>
                <a:latin typeface="Calibri" panose="020F0502020204030204" pitchFamily="34" charset="0"/>
                <a:ea typeface="Calibri" panose="020F0502020204030204" pitchFamily="34" charset="0"/>
              </a:rPr>
              <a:t>breyne</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piccart</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souza</a:t>
            </a:r>
            <a:r>
              <a:rPr lang="en-US" sz="2000" dirty="0">
                <a:effectLst/>
                <a:latin typeface="Calibri" panose="020F0502020204030204" pitchFamily="34" charset="0"/>
                <a:ea typeface="Calibri" panose="020F0502020204030204" pitchFamily="34" charset="0"/>
              </a:rPr>
              <a:t>], and habitat niche [28, 29].</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400" i="1"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2100" b="1"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a:t>
            </a:r>
            <a:r>
              <a:rPr lang="en-US" sz="1600" dirty="0">
                <a:effectLst/>
                <a:latin typeface="Calibri" panose="020F0502020204030204" pitchFamily="34" charset="0"/>
                <a:ea typeface="Calibri" panose="020F0502020204030204" pitchFamily="34" charset="0"/>
                <a:cs typeface="Times New Roman" panose="02020603050405020304" pitchFamily="18" charset="0"/>
              </a:rPr>
              <a:t>ost widespread </a:t>
            </a:r>
          </a:p>
          <a:p>
            <a:pPr marL="1143000" marR="0" lvl="2" indent="-228600">
              <a:lnSpc>
                <a:spcPct val="107000"/>
              </a:lnSpc>
              <a:spcBef>
                <a:spcPts val="0"/>
              </a:spcBef>
              <a:spcAft>
                <a:spcPts val="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One of the most</a:t>
            </a:r>
            <a:r>
              <a:rPr lang="en-US" sz="1600" dirty="0">
                <a:effectLst/>
                <a:latin typeface="Calibri" panose="020F0502020204030204" pitchFamily="34" charset="0"/>
                <a:ea typeface="Calibri" panose="020F0502020204030204" pitchFamily="34" charset="0"/>
                <a:cs typeface="Times New Roman" panose="02020603050405020304" pitchFamily="18" charset="0"/>
              </a:rPr>
              <a:t> persistent (if not THE most persistent species, which one group recently found)</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Supre</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Piessens</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 </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Thorberg</a:t>
            </a:r>
            <a:r>
              <a:rPr lang="en-US" sz="1100" dirty="0">
                <a:effectLst/>
                <a:latin typeface="Calibri" panose="020F0502020204030204" pitchFamily="34" charset="0"/>
                <a:ea typeface="Calibri" panose="020F0502020204030204" pitchFamily="34" charset="0"/>
                <a:cs typeface="Times New Roman" panose="02020603050405020304" pitchFamily="18" charset="0"/>
              </a:rPr>
              <a:t>, 2009 (chromogenes in a group of NAS that can be persistent)</a:t>
            </a:r>
          </a:p>
          <a:p>
            <a:pPr marL="1600200" marR="0" lvl="3"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Fry 2014 (chromogenes in a group of NAS that can be persistent)</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Mork</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2012 (chromogenes in a group of NAS that can be persistent)</a:t>
            </a:r>
          </a:p>
          <a:p>
            <a:pPr marL="1600200" marR="0" lvl="3"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Nyman 2018 – species-specific differences in persistence capacity – chromogenes was third most persistent</a:t>
            </a:r>
          </a:p>
          <a:p>
            <a:pPr marL="1600200" marR="0" lvl="3"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Valckenier 2021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a:t>
            </a:r>
            <a:r>
              <a:rPr lang="en-US" sz="1600" dirty="0">
                <a:effectLst/>
                <a:latin typeface="Calibri" panose="020F0502020204030204" pitchFamily="34" charset="0"/>
                <a:ea typeface="Calibri" panose="020F0502020204030204" pitchFamily="34" charset="0"/>
                <a:cs typeface="Times New Roman" panose="02020603050405020304" pitchFamily="18" charset="0"/>
              </a:rPr>
              <a:t>ost common one to cause clinical mastitis, most increase in SCC (even to a level comparable to that of staph. aureus or other “major” mastitis pathogens</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Condas</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2017 Chromogenes was the most frequent cause of CLINICAL NAS mastitis </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Piessens</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 caused 7.5% of clinical episodes of mastitis (7 total, 4 in mixed growth)</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Tomazi</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2015 – chromogenes increases quarter SCC</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De Visscher 2016 – (one of three that elevates SCC)</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Supré</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 one of a few species that are “more relevant for udder health;” because they can increase quarter SCC to a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level comparable to that of S. aureus</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Fry 2014: (one of few that elevates SCC)</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Valckenier 2020: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No difference between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SCC in quarters infected with Staph. chromogenes and quarters infected with a major pathogen; No difference between quarters infected with any other NAS species than Staph. chromogenes</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and noninfected quarters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Wuytack 2020 (November JDS)</a:t>
            </a:r>
          </a:p>
          <a:p>
            <a:pPr marL="1600200" marR="0" lvl="3" indent="-2286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cs typeface="Calibri" panose="020F0502020204030204" pitchFamily="34" charset="0"/>
              </a:rPr>
              <a:t>These milk samples had a higher </a:t>
            </a:r>
            <a:r>
              <a:rPr lang="en-US" sz="1100" b="1" dirty="0" err="1">
                <a:effectLst/>
                <a:latin typeface="Calibri" panose="020F0502020204030204" pitchFamily="34" charset="0"/>
                <a:ea typeface="Calibri" panose="020F0502020204030204" pitchFamily="34" charset="0"/>
                <a:cs typeface="Calibri" panose="020F0502020204030204" pitchFamily="34" charset="0"/>
              </a:rPr>
              <a:t>LnqSCC</a:t>
            </a:r>
            <a:r>
              <a:rPr lang="en-US" sz="1100" b="1" dirty="0">
                <a:effectLst/>
                <a:latin typeface="Calibri" panose="020F0502020204030204" pitchFamily="34" charset="0"/>
                <a:ea typeface="Calibri" panose="020F0502020204030204" pitchFamily="34" charset="0"/>
                <a:cs typeface="Calibri" panose="020F0502020204030204" pitchFamily="34" charset="0"/>
              </a:rPr>
              <a:t> than bacteriologically negative milk samples</a:t>
            </a:r>
            <a:r>
              <a:rPr lang="en-US" sz="1100" dirty="0">
                <a:effectLst/>
                <a:latin typeface="Calibri" panose="020F0502020204030204" pitchFamily="34" charset="0"/>
                <a:ea typeface="Calibri" panose="020F0502020204030204" pitchFamily="34" charset="0"/>
                <a:cs typeface="Calibri" panose="020F0502020204030204" pitchFamily="34" charset="0"/>
              </a:rPr>
              <a:t> (P = 0.000 and P = 0.001, respectively) and samples harboring Corynebacterium spp. (P = 0.008 and P = 0.049, respectively), </a:t>
            </a:r>
            <a:r>
              <a:rPr lang="en-US" sz="1100" b="1" dirty="0">
                <a:effectLst/>
                <a:latin typeface="Calibri" panose="020F0502020204030204" pitchFamily="34" charset="0"/>
                <a:ea typeface="Calibri" panose="020F0502020204030204" pitchFamily="34" charset="0"/>
                <a:cs typeface="Calibri" panose="020F0502020204030204" pitchFamily="34" charset="0"/>
              </a:rPr>
              <a:t>yet the </a:t>
            </a:r>
            <a:r>
              <a:rPr lang="en-US" sz="1100" b="1" dirty="0" err="1">
                <a:effectLst/>
                <a:latin typeface="Calibri" panose="020F0502020204030204" pitchFamily="34" charset="0"/>
                <a:ea typeface="Calibri" panose="020F0502020204030204" pitchFamily="34" charset="0"/>
                <a:cs typeface="Calibri" panose="020F0502020204030204" pitchFamily="34" charset="0"/>
              </a:rPr>
              <a:t>LnqSCC</a:t>
            </a:r>
            <a:r>
              <a:rPr lang="en-US" sz="1100" b="1" dirty="0">
                <a:effectLst/>
                <a:latin typeface="Calibri" panose="020F0502020204030204" pitchFamily="34" charset="0"/>
                <a:ea typeface="Calibri" panose="020F0502020204030204" pitchFamily="34" charset="0"/>
                <a:cs typeface="Calibri" panose="020F0502020204030204" pitchFamily="34" charset="0"/>
              </a:rPr>
              <a:t> was not different from the major pathogen–positive milk samples</a:t>
            </a:r>
            <a:r>
              <a:rPr lang="en-US" sz="1100" dirty="0">
                <a:effectLst/>
                <a:latin typeface="Calibri" panose="020F0502020204030204" pitchFamily="34" charset="0"/>
                <a:ea typeface="Calibri" panose="020F0502020204030204" pitchFamily="34" charset="0"/>
                <a:cs typeface="Calibri" panose="020F0502020204030204" pitchFamily="34"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Wuytack 2020 (March Vet Research)</a:t>
            </a:r>
          </a:p>
          <a:p>
            <a:pPr marL="1600200" marR="0" lvl="3" indent="-2286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Chromogenes IS more of a concern; in one of their herds, </a:t>
            </a:r>
            <a:r>
              <a:rPr lang="en-US" sz="1100" i="1" dirty="0">
                <a:effectLst/>
                <a:latin typeface="Calibri" panose="020F0502020204030204" pitchFamily="34" charset="0"/>
                <a:ea typeface="Calibri" panose="020F0502020204030204" pitchFamily="34" charset="0"/>
                <a:cs typeface="Times New Roman" panose="02020603050405020304" pitchFamily="18" charset="0"/>
              </a:rPr>
              <a:t>“only samples from quarters with a SCC &gt;50 000 cells/mL milk and clinical signs harbored S. chromogenes;” was the sole reason for increased SCC and clinical mastitis on this particular herd</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18</a:t>
            </a:fld>
            <a:endParaRPr lang="en-US"/>
          </a:p>
        </p:txBody>
      </p:sp>
    </p:spTree>
    <p:extLst>
      <p:ext uri="{BB962C8B-B14F-4D97-AF65-F5344CB8AC3E}">
        <p14:creationId xmlns:p14="http://schemas.microsoft.com/office/powerpoint/2010/main" val="2698701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effectLst/>
                <a:latin typeface="Calibri" panose="020F0502020204030204" pitchFamily="34" charset="0"/>
                <a:ea typeface="Calibri" panose="020F0502020204030204" pitchFamily="34" charset="0"/>
              </a:rPr>
              <a:t>Besides the marked differences </a:t>
            </a:r>
            <a:r>
              <a:rPr lang="en-US" sz="1800" i="1" dirty="0">
                <a:effectLst/>
                <a:latin typeface="Calibri" panose="020F0502020204030204" pitchFamily="34" charset="0"/>
                <a:ea typeface="Calibri" panose="020F0502020204030204" pitchFamily="34" charset="0"/>
              </a:rPr>
              <a:t>between </a:t>
            </a:r>
            <a:r>
              <a:rPr lang="en-US" sz="1800" dirty="0">
                <a:effectLst/>
                <a:latin typeface="Calibri" panose="020F0502020204030204" pitchFamily="34" charset="0"/>
                <a:ea typeface="Calibri" panose="020F0502020204030204" pitchFamily="34" charset="0"/>
              </a:rPr>
              <a:t>different species of </a:t>
            </a:r>
            <a:r>
              <a:rPr lang="en-US" sz="1800" dirty="0">
                <a:effectLst/>
                <a:latin typeface="Calibri" panose="020F0502020204030204" pitchFamily="34" charset="0"/>
                <a:ea typeface="Calibri" panose="020F0502020204030204" pitchFamily="34" charset="0"/>
                <a:cs typeface="Times New Roman" panose="02020603050405020304" pitchFamily="18" charset="0"/>
              </a:rPr>
              <a:t>NASM</a:t>
            </a:r>
            <a:r>
              <a:rPr lang="en-US" sz="1800" i="1" dirty="0">
                <a:effectLst/>
                <a:latin typeface="Calibri" panose="020F0502020204030204" pitchFamily="34" charset="0"/>
                <a:ea typeface="Calibri" panose="020F0502020204030204" pitchFamily="34" charset="0"/>
              </a:rPr>
              <a:t>,</a:t>
            </a:r>
            <a:r>
              <a:rPr lang="en-US" sz="1800" dirty="0">
                <a:effectLst/>
                <a:latin typeface="Calibri" panose="020F0502020204030204" pitchFamily="34" charset="0"/>
                <a:ea typeface="Calibri" panose="020F0502020204030204" pitchFamily="34" charset="0"/>
              </a:rPr>
              <a:t> significant variation also exists </a:t>
            </a:r>
            <a:r>
              <a:rPr lang="en-US" sz="1800" i="1" dirty="0">
                <a:effectLst/>
                <a:latin typeface="Calibri" panose="020F0502020204030204" pitchFamily="34" charset="0"/>
                <a:ea typeface="Calibri" panose="020F0502020204030204" pitchFamily="34" charset="0"/>
              </a:rPr>
              <a:t>within</a:t>
            </a:r>
            <a:r>
              <a:rPr lang="en-US" sz="1800" dirty="0">
                <a:effectLst/>
                <a:latin typeface="Calibri" panose="020F0502020204030204" pitchFamily="34" charset="0"/>
                <a:ea typeface="Calibri" panose="020F0502020204030204" pitchFamily="34" charset="0"/>
              </a:rPr>
              <a:t> strains of the same species.</a:t>
            </a:r>
            <a:endParaRPr lang="en-US" sz="1800" dirty="0">
              <a:effectLst/>
              <a:latin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effectLst/>
                <a:latin typeface="Calibri" panose="020F0502020204030204" pitchFamily="34" charset="0"/>
                <a:ea typeface="Calibri" panose="020F0502020204030204" pitchFamily="34" charset="0"/>
              </a:rPr>
              <a:t>For Staph chromogenes, this includes:</a:t>
            </a:r>
            <a:endParaRPr lang="en-US" sz="1800" dirty="0">
              <a:effectLst/>
              <a:latin typeface="Calibri" panose="020F0502020204030204" pitchFamily="34" charset="0"/>
            </a:endParaRP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Variable persistence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 between different strains</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One study which found that roughly half of all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 associated with high SCC infection, half with low SCC</a:t>
            </a:r>
          </a:p>
          <a:p>
            <a:pPr lvl="1">
              <a:buSzPct val="75000"/>
              <a:buFont typeface="Wingdings" panose="05000000000000000000" pitchFamily="2"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a:t>
            </a:r>
            <a:r>
              <a:rPr lang="en-US" sz="1900" i="1" dirty="0">
                <a:effectLst/>
                <a:latin typeface="Calibri" panose="020F0502020204030204" pitchFamily="34" charset="0"/>
                <a:ea typeface="Calibri" panose="020F0502020204030204" pitchFamily="34" charset="0"/>
                <a:cs typeface="Times New Roman" panose="02020603050405020304" pitchFamily="18" charset="0"/>
              </a:rPr>
              <a:t>S. chromogenes</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Bacterial and somatic cell counts, as well as neutrophil responses, higher after inoculation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intramammary infection than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isolated from teat skin (</a:t>
            </a:r>
            <a:r>
              <a:rPr lang="en-US" sz="1900" dirty="0" err="1">
                <a:latin typeface="Calibri" panose="020F0502020204030204" pitchFamily="34" charset="0"/>
                <a:ea typeface="Calibri" panose="020F0502020204030204" pitchFamily="34" charset="0"/>
                <a:cs typeface="Times New Roman" panose="02020603050405020304" pitchFamily="18" charset="0"/>
              </a:rPr>
              <a:t>Breyne</a:t>
            </a:r>
            <a:r>
              <a:rPr lang="en-US" sz="1900" dirty="0">
                <a:latin typeface="Calibri" panose="020F0502020204030204" pitchFamily="34" charset="0"/>
                <a:ea typeface="Calibri" panose="020F0502020204030204" pitchFamily="34" charset="0"/>
                <a:cs typeface="Times New Roman" panose="02020603050405020304" pitchFamily="18" charset="0"/>
              </a:rPr>
              <a:t> 2015, mouse model; </a:t>
            </a:r>
            <a:r>
              <a:rPr lang="en-US" sz="1900" dirty="0" err="1">
                <a:latin typeface="Calibri" panose="020F0502020204030204" pitchFamily="34" charset="0"/>
                <a:ea typeface="Calibri" panose="020F0502020204030204" pitchFamily="34" charset="0"/>
                <a:cs typeface="Times New Roman" panose="02020603050405020304" pitchFamily="18" charset="0"/>
              </a:rPr>
              <a:t>Piccart</a:t>
            </a:r>
            <a:r>
              <a:rPr lang="en-US" sz="1900" dirty="0">
                <a:latin typeface="Calibri" panose="020F0502020204030204" pitchFamily="34" charset="0"/>
                <a:ea typeface="Calibri" panose="020F0502020204030204" pitchFamily="34" charset="0"/>
                <a:cs typeface="Times New Roman" panose="02020603050405020304" pitchFamily="18" charset="0"/>
              </a:rPr>
              <a:t> 2016, bovine)</a:t>
            </a:r>
          </a:p>
          <a:p>
            <a:pPr lvl="2">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IMI showed a greater ability to adhere to and internalize into mammary epithelial cells than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strain from teat skin (Souza 2016)</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And also, that various strains of S. chromogenes can Differ in habitat niche</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Some RAPD types found in milk, on skin, and feces; one only found in milk, and caused both clinical and subclinical mastitis (Wuytack 2020 </a:t>
            </a:r>
            <a:r>
              <a:rPr lang="en-US" sz="1900" i="1" dirty="0">
                <a:latin typeface="Calibri" panose="020F0502020204030204" pitchFamily="34" charset="0"/>
                <a:ea typeface="Calibri" panose="020F0502020204030204" pitchFamily="34" charset="0"/>
                <a:cs typeface="Times New Roman" panose="02020603050405020304" pitchFamily="18" charset="0"/>
              </a:rPr>
              <a:t>Vet. Res.</a:t>
            </a:r>
            <a:r>
              <a:rPr lang="en-US" sz="1900" dirty="0">
                <a:latin typeface="Calibri" panose="020F0502020204030204" pitchFamily="34" charset="0"/>
                <a:ea typeface="Calibri" panose="020F0502020204030204" pitchFamily="34" charset="0"/>
                <a:cs typeface="Times New Roman" panose="02020603050405020304" pitchFamily="18" charset="0"/>
              </a:rPr>
              <a:t>)</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Certain indistinguishable strains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across different cows within the same herd, others showed more genetic variability (Jenkins 2019)</a:t>
            </a:r>
          </a:p>
          <a:p>
            <a:pPr lvl="2">
              <a:buSzPct val="75000"/>
              <a:buFont typeface="Wingdings" panose="05000000000000000000" pitchFamily="2" charset="2"/>
              <a:buNone/>
            </a:pPr>
            <a:endParaRPr lang="en-US" sz="19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4000" dirty="0">
                <a:effectLst/>
                <a:latin typeface="Calibri" panose="020F0502020204030204" pitchFamily="34" charset="0"/>
                <a:ea typeface="Calibri" panose="020F0502020204030204" pitchFamily="34" charset="0"/>
              </a:rPr>
              <a:t>The next logical step in understanding this diversity within </a:t>
            </a:r>
            <a:r>
              <a:rPr lang="en-US" sz="4000" i="1" dirty="0">
                <a:effectLst/>
                <a:latin typeface="Calibri" panose="020F0502020204030204" pitchFamily="34" charset="0"/>
                <a:ea typeface="Calibri" panose="020F0502020204030204" pitchFamily="34" charset="0"/>
              </a:rPr>
              <a:t>S. chromogenes </a:t>
            </a:r>
            <a:r>
              <a:rPr lang="en-US" sz="4000" dirty="0">
                <a:effectLst/>
                <a:latin typeface="Calibri" panose="020F0502020204030204" pitchFamily="34" charset="0"/>
                <a:ea typeface="Calibri" panose="020F0502020204030204" pitchFamily="34" charset="0"/>
              </a:rPr>
              <a:t>is to see if we can link these differences clinical behavior, or phenotype, to genotype- </a:t>
            </a:r>
            <a:r>
              <a:rPr kumimoji="0" lang="en-US" sz="40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Do these phenotypic/behavioral differences have a basis in genetic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Limited evidence so far has been found for a </a:t>
            </a:r>
            <a:r>
              <a:rPr lang="en-US" sz="4000" dirty="0">
                <a:effectLst/>
                <a:latin typeface="Calibri" panose="020F0502020204030204" pitchFamily="34" charset="0"/>
                <a:ea typeface="Calibri" panose="020F0502020204030204" pitchFamily="34" charset="0"/>
              </a:rPr>
              <a:t>genetic basis for difference in strain pathogenicity for s. chromogenes </a:t>
            </a: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one Belgian study </a:t>
            </a:r>
            <a:r>
              <a:rPr lang="en-US" sz="4000" dirty="0">
                <a:effectLst/>
                <a:latin typeface="Calibri" panose="020F0502020204030204" pitchFamily="34" charset="0"/>
                <a:ea typeface="Calibri" panose="020F0502020204030204" pitchFamily="34" charset="0"/>
              </a:rPr>
              <a:t>found genes encoding various virulence factors associated with staphylococci in 44% of NAS isolates originating from cases of more severe mastitis, vs. only 19% of isolates associated with infections causing a less-severe inflammatory response. These virulence factors were genes associated with biofilm formation to enhance colonization and evasion of host immune response, enzymes associated with other virulence proteins, and</a:t>
            </a:r>
            <a:r>
              <a:rPr lang="en-US" sz="4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capsule formation protecting the bacteria from being killed by host cells.</a:t>
            </a:r>
            <a:endPar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kumimoji="0" lang="en-US" sz="40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lvl="0">
              <a:buSzPct val="75000"/>
              <a:buFont typeface="Wingdings" panose="05000000000000000000" pitchFamily="2" charset="2"/>
              <a:buNone/>
            </a:pPr>
            <a:endParaRPr lang="en-US" sz="1900" dirty="0">
              <a:latin typeface="Calibri" panose="020F0502020204030204" pitchFamily="34" charset="0"/>
              <a:ea typeface="Calibri" panose="020F0502020204030204" pitchFamily="34" charset="0"/>
              <a:cs typeface="Times New Roman" panose="02020603050405020304" pitchFamily="18" charset="0"/>
            </a:endParaRPr>
          </a:p>
          <a:p>
            <a:pPr lvl="0">
              <a:buSzPct val="75000"/>
              <a:buFont typeface="Wingdings" panose="05000000000000000000" pitchFamily="2" charset="2"/>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228600" marR="0" lvl="0"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lang="en-US" sz="1100" i="1" dirty="0">
                <a:effectLst/>
                <a:latin typeface="Calibri" panose="020F0502020204030204" pitchFamily="34" charset="0"/>
                <a:ea typeface="Calibri" panose="020F0502020204030204" pitchFamily="34" charset="0"/>
                <a:cs typeface="Times New Roman" panose="02020603050405020304" pitchFamily="18" charset="0"/>
              </a:rPr>
              <a:t>Generally, high levels of diversity among S. chromogenes from bovine IMI have been detected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Mostly heterogenous</a:t>
            </a:r>
          </a:p>
          <a:p>
            <a:pPr marL="685800" marR="0" lvl="1" indent="-2286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Sheela 2021, Qu 2018, Gillespie 2009, Wuytack 2020</a:t>
            </a:r>
          </a:p>
          <a:p>
            <a:pPr lvl="1">
              <a:lnSpc>
                <a:spcPct val="107000"/>
              </a:lnSpc>
              <a:spcBef>
                <a:spcPts val="0"/>
              </a:spcBef>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 Difficult to generalize the results or compare the RAPD or PFGE types between distant geographical locations due to the small number of studies relating S. chromogenes, Also, variable ways of characterizing strain types</a:t>
            </a:r>
          </a:p>
          <a:p>
            <a:pPr marL="742950" marR="0" lvl="1" indent="-285750">
              <a:lnSpc>
                <a:spcPct val="107000"/>
              </a:lnSpc>
              <a:spcBef>
                <a:spcPts val="0"/>
              </a:spcBef>
              <a:spcAft>
                <a:spcPts val="0"/>
              </a:spcAft>
              <a:buFont typeface="Courier New" panose="02070309020205020404" pitchFamily="49" charset="0"/>
              <a:buChar char="o"/>
            </a:pPr>
            <a:r>
              <a:rPr lang="en-US" sz="1100" dirty="0">
                <a:latin typeface="Calibri" panose="020F0502020204030204" pitchFamily="34" charset="0"/>
                <a:ea typeface="Calibri" panose="020F0502020204030204" pitchFamily="34" charset="0"/>
                <a:cs typeface="Times New Roman" panose="02020603050405020304" pitchFamily="18" charset="0"/>
              </a:rPr>
              <a:t>Little difficult to compare between studies, v</a:t>
            </a:r>
            <a:r>
              <a:rPr lang="en-US" sz="1100" dirty="0">
                <a:effectLst/>
                <a:latin typeface="Calibri" panose="020F0502020204030204" pitchFamily="34" charset="0"/>
                <a:ea typeface="Calibri" panose="020F0502020204030204" pitchFamily="34" charset="0"/>
                <a:cs typeface="Times New Roman" panose="02020603050405020304" pitchFamily="18" charset="0"/>
              </a:rPr>
              <a:t>ariable ways of characterizing strain types:</a:t>
            </a:r>
          </a:p>
          <a:p>
            <a:pPr marL="1600200" marR="0" lvl="3" indent="-2286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RAPD, PFGE,</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Calibri" panose="020F0502020204030204" pitchFamily="34" charset="0"/>
                <a:cs typeface="Times New Roman" panose="02020603050405020304" pitchFamily="18" charset="0"/>
              </a:rPr>
              <a:t>MLST</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effectLst/>
                <a:latin typeface="Calibri" panose="020F0502020204030204" pitchFamily="34" charset="0"/>
                <a:ea typeface="Calibri" panose="020F0502020204030204" pitchFamily="34" charset="0"/>
              </a:rPr>
              <a:t>Besides the marked differences </a:t>
            </a:r>
            <a:r>
              <a:rPr lang="en-US" sz="1800" i="1" dirty="0">
                <a:effectLst/>
                <a:latin typeface="Calibri" panose="020F0502020204030204" pitchFamily="34" charset="0"/>
                <a:ea typeface="Calibri" panose="020F0502020204030204" pitchFamily="34" charset="0"/>
              </a:rPr>
              <a:t>between </a:t>
            </a:r>
            <a:r>
              <a:rPr lang="en-US" sz="1800" dirty="0">
                <a:effectLst/>
                <a:latin typeface="Calibri" panose="020F0502020204030204" pitchFamily="34" charset="0"/>
                <a:ea typeface="Calibri" panose="020F0502020204030204" pitchFamily="34" charset="0"/>
              </a:rPr>
              <a:t>different species in the group of bacteria known as </a:t>
            </a:r>
            <a:r>
              <a:rPr lang="en-US" sz="1800" dirty="0">
                <a:effectLst/>
                <a:latin typeface="Calibri" panose="020F0502020204030204" pitchFamily="34" charset="0"/>
                <a:ea typeface="Calibri" panose="020F0502020204030204" pitchFamily="34" charset="0"/>
                <a:cs typeface="Times New Roman" panose="02020603050405020304" pitchFamily="18" charset="0"/>
              </a:rPr>
              <a:t>non-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800" i="1" dirty="0">
                <a:effectLst/>
                <a:latin typeface="Calibri" panose="020F0502020204030204" pitchFamily="34" charset="0"/>
                <a:ea typeface="Calibri" panose="020F0502020204030204" pitchFamily="34" charset="0"/>
              </a:rPr>
              <a:t>,</a:t>
            </a:r>
            <a:r>
              <a:rPr lang="en-US" sz="1800" dirty="0">
                <a:effectLst/>
                <a:latin typeface="Calibri" panose="020F0502020204030204" pitchFamily="34" charset="0"/>
                <a:ea typeface="Calibri" panose="020F0502020204030204" pitchFamily="34" charset="0"/>
              </a:rPr>
              <a:t> significant variation also exists </a:t>
            </a:r>
            <a:r>
              <a:rPr lang="en-US" sz="1800" i="1" dirty="0">
                <a:effectLst/>
                <a:latin typeface="Calibri" panose="020F0502020204030204" pitchFamily="34" charset="0"/>
                <a:ea typeface="Calibri" panose="020F0502020204030204" pitchFamily="34" charset="0"/>
              </a:rPr>
              <a:t>within</a:t>
            </a:r>
            <a:r>
              <a:rPr lang="en-US" sz="1800" dirty="0">
                <a:effectLst/>
                <a:latin typeface="Calibri" panose="020F0502020204030204" pitchFamily="34" charset="0"/>
                <a:ea typeface="Calibri" panose="020F0502020204030204" pitchFamily="34" charset="0"/>
              </a:rPr>
              <a:t> strains of the same species.</a:t>
            </a:r>
            <a:endParaRPr lang="en-US" sz="1800" dirty="0">
              <a:effectLst/>
              <a:latin typeface="Calibri" panose="020F0502020204030204" pitchFamily="34" charset="0"/>
            </a:endParaRP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Difference in persistence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 (Valckenier 2021, </a:t>
            </a:r>
            <a:r>
              <a:rPr lang="en-US" sz="1900" dirty="0" err="1">
                <a:latin typeface="Calibri" panose="020F0502020204030204" pitchFamily="34" charset="0"/>
                <a:ea typeface="Calibri" panose="020F0502020204030204" pitchFamily="34" charset="0"/>
                <a:cs typeface="Times New Roman" panose="02020603050405020304" pitchFamily="18" charset="0"/>
              </a:rPr>
              <a:t>Mork</a:t>
            </a:r>
            <a:r>
              <a:rPr lang="en-US" sz="1900" dirty="0">
                <a:latin typeface="Calibri" panose="020F0502020204030204" pitchFamily="34" charset="0"/>
                <a:ea typeface="Calibri" panose="020F0502020204030204" pitchFamily="34" charset="0"/>
                <a:cs typeface="Times New Roman" panose="02020603050405020304" pitchFamily="18" charset="0"/>
              </a:rPr>
              <a:t> 2012)</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Half of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intramammary infections associated with high SCC infection, half with low SCC (</a:t>
            </a:r>
            <a:r>
              <a:rPr lang="en-US" sz="1900" dirty="0" err="1">
                <a:latin typeface="Calibri" panose="020F0502020204030204" pitchFamily="34" charset="0"/>
                <a:ea typeface="Calibri" panose="020F0502020204030204" pitchFamily="34" charset="0"/>
                <a:cs typeface="Times New Roman" panose="02020603050405020304" pitchFamily="18" charset="0"/>
              </a:rPr>
              <a:t>Condas</a:t>
            </a:r>
            <a:r>
              <a:rPr lang="en-US" sz="1900" dirty="0">
                <a:latin typeface="Calibri" panose="020F0502020204030204" pitchFamily="34" charset="0"/>
                <a:ea typeface="Calibri" panose="020F0502020204030204" pitchFamily="34" charset="0"/>
                <a:cs typeface="Times New Roman" panose="02020603050405020304" pitchFamily="18" charset="0"/>
              </a:rPr>
              <a:t> 2017)</a:t>
            </a:r>
          </a:p>
          <a:p>
            <a:pPr lvl="1">
              <a:buSzPct val="75000"/>
              <a:buFont typeface="Wingdings" panose="05000000000000000000" pitchFamily="2"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a:t>
            </a:r>
            <a:r>
              <a:rPr lang="en-US" sz="1900" i="1" dirty="0">
                <a:effectLst/>
                <a:latin typeface="Calibri" panose="020F0502020204030204" pitchFamily="34" charset="0"/>
                <a:ea typeface="Calibri" panose="020F0502020204030204" pitchFamily="34" charset="0"/>
                <a:cs typeface="Times New Roman" panose="02020603050405020304" pitchFamily="18" charset="0"/>
              </a:rPr>
              <a:t>S. chromogenes</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Bacterial and somatic cell counts, as well as neutrophil responses, higher after inoculation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intramammary infection than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isolated from teat skin (</a:t>
            </a:r>
            <a:r>
              <a:rPr lang="en-US" sz="1900" dirty="0" err="1">
                <a:latin typeface="Calibri" panose="020F0502020204030204" pitchFamily="34" charset="0"/>
                <a:ea typeface="Calibri" panose="020F0502020204030204" pitchFamily="34" charset="0"/>
                <a:cs typeface="Times New Roman" panose="02020603050405020304" pitchFamily="18" charset="0"/>
              </a:rPr>
              <a:t>Breyne</a:t>
            </a:r>
            <a:r>
              <a:rPr lang="en-US" sz="1900" dirty="0">
                <a:latin typeface="Calibri" panose="020F0502020204030204" pitchFamily="34" charset="0"/>
                <a:ea typeface="Calibri" panose="020F0502020204030204" pitchFamily="34" charset="0"/>
                <a:cs typeface="Times New Roman" panose="02020603050405020304" pitchFamily="18" charset="0"/>
              </a:rPr>
              <a:t> 2015, mouse model; </a:t>
            </a:r>
            <a:r>
              <a:rPr lang="en-US" sz="1900" dirty="0" err="1">
                <a:latin typeface="Calibri" panose="020F0502020204030204" pitchFamily="34" charset="0"/>
                <a:ea typeface="Calibri" panose="020F0502020204030204" pitchFamily="34" charset="0"/>
                <a:cs typeface="Times New Roman" panose="02020603050405020304" pitchFamily="18" charset="0"/>
              </a:rPr>
              <a:t>Piccart</a:t>
            </a:r>
            <a:r>
              <a:rPr lang="en-US" sz="1900" dirty="0">
                <a:latin typeface="Calibri" panose="020F0502020204030204" pitchFamily="34" charset="0"/>
                <a:ea typeface="Calibri" panose="020F0502020204030204" pitchFamily="34" charset="0"/>
                <a:cs typeface="Times New Roman" panose="02020603050405020304" pitchFamily="18" charset="0"/>
              </a:rPr>
              <a:t> 2016, bovine)</a:t>
            </a:r>
          </a:p>
          <a:p>
            <a:pPr lvl="2">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IMI showed a greater ability to adhere to and internalize into mammary epithelial cells than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strain from teat skin (Souza 2016)</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 in habitat niche</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Some RAPD types found in milk, on skin, and feces; one only found in milk, and caused both clinical and subclinical mastitis (Wuytack 2020 </a:t>
            </a:r>
            <a:r>
              <a:rPr lang="en-US" sz="1900" i="1" dirty="0">
                <a:latin typeface="Calibri" panose="020F0502020204030204" pitchFamily="34" charset="0"/>
                <a:ea typeface="Calibri" panose="020F0502020204030204" pitchFamily="34" charset="0"/>
                <a:cs typeface="Times New Roman" panose="02020603050405020304" pitchFamily="18" charset="0"/>
              </a:rPr>
              <a:t>Vet. Res.</a:t>
            </a:r>
            <a:r>
              <a:rPr lang="en-US" sz="1900" dirty="0">
                <a:latin typeface="Calibri" panose="020F0502020204030204" pitchFamily="34" charset="0"/>
                <a:ea typeface="Calibri" panose="020F0502020204030204" pitchFamily="34" charset="0"/>
                <a:cs typeface="Times New Roman" panose="02020603050405020304" pitchFamily="18" charset="0"/>
              </a:rPr>
              <a:t>)</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Certain indistinguishable strains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across different cows within the same herd, others showed more genetic variability (Jenkins 2019)</a:t>
            </a:r>
          </a:p>
          <a:p>
            <a:pPr lvl="0">
              <a:buSzPct val="75000"/>
              <a:buFont typeface="Wingdings" panose="05000000000000000000" pitchFamily="2" charset="2"/>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2000" dirty="0">
                <a:effectLst/>
                <a:latin typeface="Calibri" panose="020F0502020204030204" pitchFamily="34" charset="0"/>
                <a:ea typeface="Calibri" panose="020F0502020204030204" pitchFamily="34" charset="0"/>
              </a:rPr>
              <a:t> Intraspecies variation in pathogenicity (ability to cause disease) has been demonstrated in varying effect on somatic cell count within a species [4, 14], difference in interaction with host immune cells [10, 11], persistence of infection [7, 19] and effect on milk production [8]. For </a:t>
            </a:r>
            <a:r>
              <a:rPr lang="en-US" sz="2000" i="1" dirty="0">
                <a:effectLst/>
                <a:latin typeface="Calibri" panose="020F0502020204030204" pitchFamily="34" charset="0"/>
                <a:ea typeface="Calibri" panose="020F0502020204030204" pitchFamily="34" charset="0"/>
              </a:rPr>
              <a:t>S. chromogenes </a:t>
            </a:r>
            <a:r>
              <a:rPr lang="en-US" sz="2000" dirty="0">
                <a:effectLst/>
                <a:latin typeface="Calibri" panose="020F0502020204030204" pitchFamily="34" charset="0"/>
                <a:ea typeface="Calibri" panose="020F0502020204030204" pitchFamily="34" charset="0"/>
              </a:rPr>
              <a:t>specifically, the link has been made between particular strain types and phenotypic differences in pathogenicity, such as interaction with host immune cells and inflammatory response [</a:t>
            </a:r>
            <a:r>
              <a:rPr lang="en-US" sz="2000" dirty="0" err="1">
                <a:effectLst/>
                <a:latin typeface="Calibri" panose="020F0502020204030204" pitchFamily="34" charset="0"/>
                <a:ea typeface="Calibri" panose="020F0502020204030204" pitchFamily="34" charset="0"/>
              </a:rPr>
              <a:t>breyne</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piccart</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souza</a:t>
            </a:r>
            <a:r>
              <a:rPr lang="en-US" sz="2000" dirty="0">
                <a:effectLst/>
                <a:latin typeface="Calibri" panose="020F0502020204030204" pitchFamily="34" charset="0"/>
                <a:ea typeface="Calibri" panose="020F0502020204030204" pitchFamily="34" charset="0"/>
              </a:rPr>
              <a:t>], and habitat niche [28, 29].</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lvl="0">
              <a:buSzPct val="75000"/>
              <a:buFont typeface="Wingdings" panose="05000000000000000000" pitchFamily="2" charset="2"/>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19</a:t>
            </a:fld>
            <a:endParaRPr lang="en-US"/>
          </a:p>
        </p:txBody>
      </p:sp>
    </p:spTree>
    <p:extLst>
      <p:ext uri="{BB962C8B-B14F-4D97-AF65-F5344CB8AC3E}">
        <p14:creationId xmlns:p14="http://schemas.microsoft.com/office/powerpoint/2010/main" val="3282590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May 2024, the US sold over 139 million pounds of organic whole milk, which represents a roughly 20% increase over the previous year. Although ranked 19</a:t>
            </a:r>
            <a:r>
              <a:rPr lang="en-US"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 overall milk production, dairy farming is an incredibly important part of Vermont’s agricultural sector; dairy comprised 65% of the state’s total farm sales in 2023, which is the highest proportion per state in the US. In 2021 (at the time of the most current USDA Certified Organic Survey), Vermont had 147 organic dairy farms, which made over 187 million pounds of fluid milk. Although this represents only about 7.5% of the state’s total milk production that year, organic dairies remain important stakeholders to our state’s agricultural economy.</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USDA-AMS. 2024. Agricultural Marketing Service, Dairy Market News: U.S. Organic Dairy Fluid Overview. Accessed July 19, 2024. https://www.ams.usda.gov/mnreports/ams_1594.pdf.</a:t>
            </a: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2</a:t>
            </a:fld>
            <a:endParaRPr lang="en-US"/>
          </a:p>
        </p:txBody>
      </p:sp>
    </p:spTree>
    <p:extLst>
      <p:ext uri="{BB962C8B-B14F-4D97-AF65-F5344CB8AC3E}">
        <p14:creationId xmlns:p14="http://schemas.microsoft.com/office/powerpoint/2010/main" val="2897248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Now, I want to hop back for a second, to some additional results from our second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This box and whisker plot depicts the somatic cell score for each observation of SaM intramammary infections, as well as culture-negative control quarters. The observed data are displayed (meaning, quarters that were repeatedly positive for the same species contributed several somatic cell score measurements). Along the y-axis is the somatic cell score for each quarter observation, and along the x axis is the species associated with the observed intramammary infection. The red dotted line is at 200,000 cells/mL, </a:t>
            </a:r>
            <a:r>
              <a:rPr lang="en-US" sz="1800" dirty="0">
                <a:effectLst/>
                <a:latin typeface="+mn-lt"/>
                <a:ea typeface="Calibri" panose="020F0502020204030204" pitchFamily="34" charset="0"/>
                <a:cs typeface="Times New Roman" panose="02020603050405020304" pitchFamily="18" charset="0"/>
              </a:rPr>
              <a:t>which is the currently accepted </a:t>
            </a:r>
            <a:r>
              <a:rPr lang="en-US" sz="1800" dirty="0">
                <a:latin typeface="+mn-lt"/>
              </a:rPr>
              <a:t>threshold most indicative of an increased likelihood of subclinical intramammary infection. </a:t>
            </a:r>
            <a:r>
              <a:rPr lang="en-US" sz="1800" dirty="0">
                <a:effectLst/>
                <a:latin typeface="+mn-lt"/>
                <a:ea typeface="Calibri" panose="020F0502020204030204" pitchFamily="34" charset="0"/>
              </a:rPr>
              <a:t>Only observations of intramammary infections due to a single organism are included (no mixed infections).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Each box contains 50% of the data for a species, the median (line), and is bounded by the 25th and 75th percentiles. The upper whisker represents the largest observation less than or equal to the 75th quartile plus 1.5 times the interquartile range, while the lower whisker represents the smallest observation greater than or equal to the 25th quartile minus 1.5 times the interquartile range.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err="1"/>
              <a:t>i</a:t>
            </a:r>
            <a:r>
              <a:rPr lang="en-US" sz="1800" b="1" i="1" dirty="0"/>
              <a:t> want to point out is the large amount of variability in SCC for quarters infected with chromogenes, which is seen here: </a:t>
            </a:r>
            <a:r>
              <a:rPr lang="en-US" sz="1800" b="0" i="0" dirty="0"/>
              <a:t>there were </a:t>
            </a:r>
            <a:r>
              <a:rPr lang="en-US" sz="1800" dirty="0"/>
              <a:t>384 observations of chromogenes IMI; and the </a:t>
            </a:r>
            <a:r>
              <a:rPr lang="en-US" sz="1800" b="0" dirty="0"/>
              <a:t>RAW SCC ranged from the lower limit of detection to 6,100,000 cells/</a:t>
            </a:r>
            <a:r>
              <a:rPr lang="en-US" sz="1800" b="0" dirty="0" err="1"/>
              <a:t>mL.</a:t>
            </a:r>
            <a:r>
              <a:rPr lang="en-US" sz="1800"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Here are the quarter SCS observations for healthy quarters. Some IMI due to staph. chromogenes had an associated SCS which was similar to quarters with no growth, while others were elevated to a similar extent to those which had an IMI due to s. aureus, shown here, which is a major mastitis pathogen.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As </a:t>
            </a:r>
            <a:r>
              <a:rPr lang="en-US" sz="1800" i="1" dirty="0">
                <a:effectLst/>
                <a:latin typeface="Calibri" panose="020F0502020204030204" pitchFamily="34" charset="0"/>
                <a:ea typeface="Calibri" panose="020F0502020204030204" pitchFamily="34" charset="0"/>
              </a:rPr>
              <a:t>S. chromogenes</a:t>
            </a:r>
            <a:r>
              <a:rPr lang="en-US" sz="1800" dirty="0">
                <a:effectLst/>
                <a:latin typeface="Calibri" panose="020F0502020204030204" pitchFamily="34" charset="0"/>
                <a:ea typeface="Calibri" panose="020F0502020204030204" pitchFamily="34" charset="0"/>
              </a:rPr>
              <a:t> was the most common type of </a:t>
            </a:r>
            <a:r>
              <a:rPr lang="en-US" sz="1800" dirty="0">
                <a:effectLst/>
                <a:latin typeface="Calibri" panose="020F0502020204030204" pitchFamily="34" charset="0"/>
                <a:ea typeface="Calibri" panose="020F0502020204030204" pitchFamily="34" charset="0"/>
                <a:cs typeface="Times New Roman" panose="02020603050405020304" pitchFamily="18" charset="0"/>
              </a:rPr>
              <a:t>non-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causing intramammary infections in our longitudinal study, we had a large population of isolates with an associated measure of host immune response (quarter somatic cell count) to further explore the genetic basis for differential virulence of the most common pathogen causing IMI in dairy cows, </a:t>
            </a:r>
            <a:r>
              <a:rPr lang="en-US" sz="1800" i="1" dirty="0">
                <a:effectLst/>
                <a:latin typeface="Calibri" panose="020F0502020204030204" pitchFamily="34" charset="0"/>
                <a:ea typeface="Calibri" panose="020F0502020204030204" pitchFamily="34" charset="0"/>
              </a:rPr>
              <a:t>S. chromogenes.</a:t>
            </a:r>
            <a:r>
              <a:rPr lang="en-US" sz="1800" dirty="0">
                <a:effectLst/>
                <a:latin typeface="Calibri" panose="020F0502020204030204" pitchFamily="34" charset="0"/>
                <a:ea typeface="Calibri" panose="020F0502020204030204" pitchFamily="34" charset="0"/>
              </a:rPr>
              <a:t> </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prstClr val="black"/>
                </a:solidFill>
                <a:latin typeface="Calibri" panose="020F0502020204030204" pitchFamily="34" charset="0"/>
                <a:ea typeface="Calibri" panose="020F0502020204030204" pitchFamily="34" charset="0"/>
                <a:cs typeface="Times New Roman" panose="02020603050405020304" pitchFamily="18" charset="0"/>
              </a:rPr>
              <a:t>Beyond being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most common species identified, S. chromogenes also caused the highest number of persistent infections when compared to other SaM species. In total, </a:t>
            </a:r>
            <a:r>
              <a:rPr lang="en-US" sz="1200" dirty="0">
                <a:effectLst/>
                <a:latin typeface="Times New Roman" panose="02020603050405020304" pitchFamily="18" charset="0"/>
                <a:ea typeface="Calibri" panose="020F0502020204030204" pitchFamily="34" charset="0"/>
              </a:rPr>
              <a:t>136 persistent </a:t>
            </a:r>
            <a:r>
              <a:rPr lang="en-US" sz="1200" i="1" dirty="0">
                <a:effectLst/>
                <a:latin typeface="Times New Roman" panose="02020603050405020304" pitchFamily="18" charset="0"/>
                <a:ea typeface="Calibri" panose="020F0502020204030204" pitchFamily="34" charset="0"/>
              </a:rPr>
              <a:t>S. chromogenes</a:t>
            </a:r>
            <a:r>
              <a:rPr lang="en-US" sz="1200" dirty="0">
                <a:effectLst/>
                <a:latin typeface="Times New Roman" panose="02020603050405020304" pitchFamily="18" charset="0"/>
                <a:ea typeface="Calibri" panose="020F0502020204030204" pitchFamily="34" charset="0"/>
              </a:rPr>
              <a:t> IMI were identified from the dataset, followed by </a:t>
            </a:r>
            <a:r>
              <a:rPr lang="en-US" sz="1200" i="1" dirty="0">
                <a:effectLst/>
                <a:latin typeface="Times New Roman" panose="02020603050405020304" pitchFamily="18" charset="0"/>
                <a:ea typeface="Calibri" panose="020F0502020204030204" pitchFamily="34" charset="0"/>
              </a:rPr>
              <a:t>S. aureus</a:t>
            </a:r>
            <a:r>
              <a:rPr lang="en-US" sz="1200" i="0" dirty="0">
                <a:effectLst/>
                <a:latin typeface="Times New Roman" panose="02020603050405020304" pitchFamily="18" charset="0"/>
                <a:ea typeface="Calibri" panose="020F0502020204030204" pitchFamily="34" charset="0"/>
              </a:rPr>
              <a:t> in a distant second, with 34 </a:t>
            </a:r>
            <a:r>
              <a:rPr lang="en-US" b="0" i="0" dirty="0">
                <a:solidFill>
                  <a:srgbClr val="000000"/>
                </a:solidFill>
                <a:effectLst/>
                <a:highlight>
                  <a:srgbClr val="FFFFFF"/>
                </a:highlight>
                <a:latin typeface="Aptos" panose="020B0004020202020204" pitchFamily="34" charset="0"/>
              </a:rPr>
              <a:t>quarters having consecutive observations (≥2) repeatedly positive for an IMI.</a:t>
            </a:r>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20</a:t>
            </a:fld>
            <a:endParaRPr lang="en-US"/>
          </a:p>
        </p:txBody>
      </p:sp>
    </p:spTree>
    <p:extLst>
      <p:ext uri="{BB962C8B-B14F-4D97-AF65-F5344CB8AC3E}">
        <p14:creationId xmlns:p14="http://schemas.microsoft.com/office/powerpoint/2010/main" val="1011642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effectLst/>
                <a:latin typeface="Times New Roman" panose="02020603050405020304" pitchFamily="18" charset="0"/>
                <a:ea typeface="Times New Roman" panose="02020603050405020304" pitchFamily="18" charset="0"/>
              </a:rPr>
              <a:t>Using isolates from our longitudinal study, a study was undertaken to better understand the epidemiology of these S. chromogenes isolates associated with persistent IMI.</a:t>
            </a:r>
          </a:p>
          <a:p>
            <a:endParaRPr lang="en-US" sz="1600" dirty="0">
              <a:effectLst/>
              <a:latin typeface="+mn-lt"/>
              <a:ea typeface="Calibri" panose="020F0502020204030204" pitchFamily="34" charset="0"/>
            </a:endParaRPr>
          </a:p>
          <a:p>
            <a:r>
              <a:rPr lang="en-US" sz="1600" dirty="0">
                <a:effectLst/>
                <a:latin typeface="+mn-lt"/>
                <a:ea typeface="Calibri" panose="020F0502020204030204" pitchFamily="34" charset="0"/>
              </a:rPr>
              <a:t>the specific objectives for this project were to:</a:t>
            </a:r>
          </a:p>
          <a:p>
            <a:endParaRPr lang="en-US" sz="1600" b="0" i="0" dirty="0">
              <a:effectLst/>
              <a:latin typeface="+mn-lt"/>
              <a:ea typeface="Calibri" panose="020F0502020204030204" pitchFamily="34" charset="0"/>
            </a:endParaRPr>
          </a:p>
          <a:p>
            <a:pPr marL="0" lvl="0" indent="0">
              <a:buNone/>
              <a:defRPr/>
            </a:pPr>
            <a:r>
              <a:rPr lang="en-US" sz="1600" b="0" i="0" dirty="0">
                <a:solidFill>
                  <a:prstClr val="black"/>
                </a:solidFill>
                <a:ea typeface="Cambria" panose="02040503050406030204" pitchFamily="18" charset="0"/>
              </a:rPr>
              <a:t>1) Identify if distinct strain types of S. chromogenes are associated with IMI where qSCC is consistently elevated (HIGH SCC IMI) vs. consistently low (LOW SCC IMI)</a:t>
            </a:r>
          </a:p>
          <a:p>
            <a:pPr marL="0" lvl="0" indent="0">
              <a:buNone/>
              <a:defRPr/>
            </a:pPr>
            <a:r>
              <a:rPr lang="en-US" sz="1600" b="0" i="0" dirty="0"/>
              <a:t>2) Identify if S. chromogenes from HIGH SCC IMI are more likely to carry genes encoding for antimicrobial resistance (as determined by whole genome sequencing) vs. LOW SCC IMI</a:t>
            </a:r>
          </a:p>
          <a:p>
            <a:pPr marL="0" lvl="0" indent="0">
              <a:buNone/>
              <a:defRPr/>
            </a:pPr>
            <a:r>
              <a:rPr lang="en-US" sz="1600" b="0" i="0" dirty="0"/>
              <a:t>3) Identify if S. chromogenes from HIGH SCC IMI possess a larger number of genes encoding previously-described staphylococcal VF vs. LOW SCC IMI</a:t>
            </a:r>
          </a:p>
          <a:p>
            <a:pPr marL="0" indent="0">
              <a:buNone/>
            </a:pPr>
            <a:endParaRPr lang="en-US" sz="1800" kern="1200" dirty="0">
              <a:solidFill>
                <a:srgbClr val="000000"/>
              </a:solidFill>
              <a:effectLst/>
              <a:latin typeface="Times New Roman" panose="02020603050405020304" pitchFamily="18" charset="0"/>
              <a:ea typeface="Calibri" panose="020F0502020204030204" pitchFamily="34" charset="0"/>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8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A given quarter was considered to have a potentially persistent </a:t>
            </a:r>
            <a:r>
              <a:rPr lang="en-US" sz="1800" i="1" kern="0" dirty="0">
                <a:effectLst/>
                <a:latin typeface="Times New Roman" panose="02020603050405020304" pitchFamily="18" charset="0"/>
                <a:ea typeface="Times New Roman" panose="02020603050405020304" pitchFamily="18" charset="0"/>
              </a:rPr>
              <a:t>S. chromogenes</a:t>
            </a:r>
            <a:r>
              <a:rPr lang="en-US" sz="1800" kern="0" dirty="0">
                <a:effectLst/>
                <a:latin typeface="Times New Roman" panose="02020603050405020304" pitchFamily="18" charset="0"/>
                <a:ea typeface="Times New Roman" panose="02020603050405020304" pitchFamily="18" charset="0"/>
              </a:rPr>
              <a:t> IMI if: 1) it had ≥ 2 quarter-day observations (from sequential sampling events approximately 30 days apart); 2) IMI status could be determined for all sampling events associated with that quarter; and 3) it was infected with </a:t>
            </a:r>
            <a:r>
              <a:rPr lang="en-US" sz="1800" i="1" kern="0" dirty="0">
                <a:effectLst/>
                <a:latin typeface="Times New Roman" panose="02020603050405020304" pitchFamily="18" charset="0"/>
                <a:ea typeface="Times New Roman" panose="02020603050405020304" pitchFamily="18" charset="0"/>
              </a:rPr>
              <a:t>S. chromogenes </a:t>
            </a:r>
            <a:r>
              <a:rPr lang="en-US" sz="1800" kern="0" dirty="0">
                <a:effectLst/>
                <a:latin typeface="Times New Roman" panose="02020603050405020304" pitchFamily="18" charset="0"/>
                <a:ea typeface="Times New Roman" panose="02020603050405020304" pitchFamily="18" charset="0"/>
              </a:rPr>
              <a:t>only for all associated quarter-day observations throughout the study.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22</a:t>
            </a:fld>
            <a:endParaRPr lang="en-US"/>
          </a:p>
        </p:txBody>
      </p:sp>
    </p:spTree>
    <p:extLst>
      <p:ext uri="{BB962C8B-B14F-4D97-AF65-F5344CB8AC3E}">
        <p14:creationId xmlns:p14="http://schemas.microsoft.com/office/powerpoint/2010/main" val="3350039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Two groups were then selected from all potentially persistent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associated with high SCC, where all quarter-day observations had an associated SCC of ≥200,000 cells/mL; and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associated with low SCC, where all quarter-day observations had an associated SCC of &lt;200,000 cells/</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23</a:t>
            </a:fld>
            <a:endParaRPr lang="en-US"/>
          </a:p>
        </p:txBody>
      </p:sp>
    </p:spTree>
    <p:extLst>
      <p:ext uri="{BB962C8B-B14F-4D97-AF65-F5344CB8AC3E}">
        <p14:creationId xmlns:p14="http://schemas.microsoft.com/office/powerpoint/2010/main" val="903052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All isolates</a:t>
            </a:r>
            <a:r>
              <a:rPr lang="en-US" sz="1800" dirty="0">
                <a:effectLst/>
                <a:latin typeface="Times New Roman" panose="02020603050405020304" pitchFamily="18" charset="0"/>
                <a:ea typeface="Calibri" panose="020F0502020204030204" pitchFamily="34" charset="0"/>
              </a:rPr>
              <a:t> associated with each potentially persistent high and low SCC </a:t>
            </a:r>
            <a:r>
              <a:rPr lang="en-US" sz="1800" i="1" dirty="0">
                <a:effectLst/>
                <a:latin typeface="Times New Roman" panose="02020603050405020304" pitchFamily="18" charset="0"/>
                <a:ea typeface="Calibri" panose="020F0502020204030204" pitchFamily="34" charset="0"/>
              </a:rPr>
              <a:t>S. chromogenes </a:t>
            </a:r>
            <a:r>
              <a:rPr lang="en-US" sz="1800" dirty="0">
                <a:effectLst/>
                <a:latin typeface="Times New Roman" panose="02020603050405020304" pitchFamily="18" charset="0"/>
                <a:ea typeface="Calibri" panose="020F0502020204030204" pitchFamily="34" charset="0"/>
              </a:rPr>
              <a:t>IMI were strain-typed using </a:t>
            </a:r>
            <a:r>
              <a:rPr lang="en-US" sz="1800" kern="0" dirty="0">
                <a:effectLst/>
                <a:latin typeface="Times New Roman" panose="02020603050405020304" pitchFamily="18" charset="0"/>
                <a:ea typeface="Times New Roman" panose="02020603050405020304" pitchFamily="18" charset="0"/>
              </a:rPr>
              <a:t>random amplification of polymorphic DNA (RAPD)-PCR.</a:t>
            </a:r>
            <a:r>
              <a:rPr lang="en-US" sz="1800" dirty="0">
                <a:effectLst/>
                <a:latin typeface="Times New Roman" panose="02020603050405020304" pitchFamily="18" charset="0"/>
                <a:ea typeface="Calibri" panose="020F0502020204030204" pitchFamily="34" charset="0"/>
              </a:rPr>
              <a:t> </a:t>
            </a:r>
          </a:p>
          <a:p>
            <a:endParaRPr lang="en-US" sz="2800" b="0" i="0" dirty="0">
              <a:solidFill>
                <a:srgbClr val="000000"/>
              </a:solidFill>
              <a:effectLst/>
              <a:highlight>
                <a:srgbClr val="FFFFFF"/>
              </a:highlight>
              <a:latin typeface="arial" panose="020B0604020202020204" pitchFamily="34" charset="0"/>
            </a:endParaRPr>
          </a:p>
          <a:p>
            <a:r>
              <a:rPr lang="en-US" sz="2800" b="0" i="0" dirty="0">
                <a:solidFill>
                  <a:srgbClr val="000000"/>
                </a:solidFill>
                <a:effectLst/>
                <a:highlight>
                  <a:srgbClr val="FFFFFF"/>
                </a:highlight>
                <a:latin typeface="arial" panose="020B0604020202020204" pitchFamily="34" charset="0"/>
              </a:rPr>
              <a:t>markers are DNA fragments from </a:t>
            </a:r>
            <a:r>
              <a:rPr lang="en-US" sz="2800" b="0" i="0" dirty="0">
                <a:solidFill>
                  <a:srgbClr val="2F4A8B"/>
                </a:solidFill>
                <a:effectLst/>
                <a:highlight>
                  <a:srgbClr val="FFFFFF"/>
                </a:highlight>
                <a:latin typeface="arial" panose="020B0604020202020204" pitchFamily="34" charset="0"/>
                <a:hlinkClick r:id="rId3" tooltip="Overview of PCR technology"/>
              </a:rPr>
              <a:t>PCR</a:t>
            </a:r>
            <a:r>
              <a:rPr lang="en-US" sz="2800" b="0" i="0" dirty="0">
                <a:solidFill>
                  <a:srgbClr val="000000"/>
                </a:solidFill>
                <a:effectLst/>
                <a:highlight>
                  <a:srgbClr val="FFFFFF"/>
                </a:highlight>
                <a:latin typeface="arial" panose="020B0604020202020204" pitchFamily="34" charset="0"/>
              </a:rPr>
              <a:t> amplification of random segments of genomic DNA with a primer of arbitrary nucleotide sequence. T</a:t>
            </a:r>
            <a:r>
              <a:rPr lang="en-US" sz="4000" b="0" i="0" dirty="0">
                <a:solidFill>
                  <a:srgbClr val="202122"/>
                </a:solidFill>
                <a:effectLst/>
                <a:highlight>
                  <a:srgbClr val="FFFFFF"/>
                </a:highlight>
                <a:latin typeface="Arial" panose="020B0604020202020204" pitchFamily="34" charset="0"/>
              </a:rPr>
              <a:t>he resulting patterns then give a semi-unique profile for that strain when run out on a gel.</a:t>
            </a:r>
          </a:p>
          <a:p>
            <a:endParaRPr lang="en-US" sz="2800" b="0" i="0" dirty="0">
              <a:solidFill>
                <a:srgbClr val="000000"/>
              </a:solidFill>
              <a:effectLst/>
              <a:highlight>
                <a:srgbClr val="FFFFFF"/>
              </a:highlight>
              <a:latin typeface="arial" panose="020B0604020202020204" pitchFamily="34" charset="0"/>
            </a:endParaRPr>
          </a:p>
          <a:p>
            <a:r>
              <a:rPr lang="en-US" sz="1800" dirty="0">
                <a:effectLst/>
                <a:latin typeface="Times New Roman" panose="02020603050405020304" pitchFamily="18" charset="0"/>
                <a:ea typeface="Calibri" panose="020F0502020204030204" pitchFamily="34" charset="0"/>
              </a:rPr>
              <a:t>There were 15 potentially persistent IMI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≥200,000 cells/mL, </a:t>
            </a:r>
            <a:r>
              <a:rPr lang="en-US" sz="1800" dirty="0">
                <a:effectLst/>
                <a:latin typeface="Times New Roman" panose="02020603050405020304" pitchFamily="18" charset="0"/>
                <a:ea typeface="Calibri" panose="020F0502020204030204" pitchFamily="34" charset="0"/>
              </a:rPr>
              <a:t>60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&lt;200,000 cells/mL, and 61 which had an associated SCC both above and below 200,000 cells/</a:t>
            </a:r>
            <a:r>
              <a:rPr lang="en-US" sz="1800" kern="0" dirty="0" err="1">
                <a:effectLst/>
                <a:latin typeface="Times New Roman" panose="02020603050405020304" pitchFamily="18" charset="0"/>
                <a:ea typeface="Times New Roman" panose="02020603050405020304" pitchFamily="18" charset="0"/>
              </a:rPr>
              <a:t>mL.</a:t>
            </a:r>
            <a:r>
              <a:rPr lang="en-US" sz="1800" kern="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The RAPD-PCR product of all isolates from a given persistent IMI were analyzed in the same PCR amplification and were run side-by-side on the same gel. The images were inspected visually, and isolates with the same banding pattern, number, and size of bands were considered to be the same RAPD type. If the</a:t>
            </a:r>
            <a:r>
              <a:rPr lang="en-US" sz="1800" i="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isolates from all quarter observations of an </a:t>
            </a:r>
            <a:r>
              <a:rPr lang="en-US" sz="1800" i="1" dirty="0">
                <a:effectLst/>
                <a:latin typeface="Times New Roman" panose="02020603050405020304" pitchFamily="18" charset="0"/>
                <a:ea typeface="Calibri" panose="020F0502020204030204" pitchFamily="34" charset="0"/>
              </a:rPr>
              <a:t>S. chromogenes </a:t>
            </a:r>
            <a:r>
              <a:rPr lang="en-US" sz="1800" dirty="0">
                <a:effectLst/>
                <a:latin typeface="Times New Roman" panose="02020603050405020304" pitchFamily="18" charset="0"/>
                <a:ea typeface="Calibri" panose="020F0502020204030204" pitchFamily="34" charset="0"/>
              </a:rPr>
              <a:t>IMI belonged to the same RAPD type, the quarter was considered persistently infected with the same strain.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24</a:t>
            </a:fld>
            <a:endParaRPr lang="en-US"/>
          </a:p>
        </p:txBody>
      </p:sp>
    </p:spTree>
    <p:extLst>
      <p:ext uri="{BB962C8B-B14F-4D97-AF65-F5344CB8AC3E}">
        <p14:creationId xmlns:p14="http://schemas.microsoft.com/office/powerpoint/2010/main" val="3926419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among the confirmed persistent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IMI, 15 quarters with a persistently low SCC IMI (LOW SCC IMI) were selected to match the 15 quarters with a persistently high SCC IMI (HIGH SCC IMI). LOW SCC IMI quarters were matched to HIGH SCC IMI quarters belonging to the same cow (different quarter) when possible. If this was not possible, LOW and HIGH SCC IMI quarters were matched on farm, or facility type (bedded pack vs. tiestall) when same farm was not possible. When LOW and HIGH SCC IMI quarters were paired between different cows, quarters were matched as closely as possible to ensure a similar DIM and parity. From each of the 15 HIGH and 15 LOW SCC IMI, a representative isolate was chosen to undergo whole genome sequencing (WGS). For each persistent IMI which had 3 associated quarter-day observations, the middle isolate in the series was submitted for WGS. For persistent IMI which had 2 associated quarter-day observations, 1 of the 2 isolates in the series was haphazardly selected for WGS.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25</a:t>
            </a:fld>
            <a:endParaRPr lang="en-US"/>
          </a:p>
        </p:txBody>
      </p:sp>
    </p:spTree>
    <p:extLst>
      <p:ext uri="{BB962C8B-B14F-4D97-AF65-F5344CB8AC3E}">
        <p14:creationId xmlns:p14="http://schemas.microsoft.com/office/powerpoint/2010/main" val="2834039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 and M: chromogenes, DNA extraction, whole genome sequencing, assembly, and annotation</a:t>
            </a:r>
          </a:p>
          <a:p>
            <a:pPr algn="l"/>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Each of the 30 representative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selected for WGS were grown from frozen stock on blood agar, then to a commercial sequencing facility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SeqCoast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Genomics) for DNA extraction, library preparation, long read sequencing using Oxford Nanopore, paired-end sequencing using Illumina, assembly, and annotation.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DNA extraction was performed on colony material collected from the agar plates with a commercial kit using bead beating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Unicycler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v0.4.4 was used for hybrid assembly of all genomes</a:t>
            </a:r>
          </a:p>
          <a:p>
            <a:pPr algn="l"/>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Multilocus sequence types (MLST) were predicted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in silico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the annotated genomes for the 7-locus scheme described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using the MLST 2.0 tool </a:t>
            </a: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Any novel alleles identified by were confirmed using PCR and Sanger sequencing.</a:t>
            </a: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7-locus concatenated nucleotide sequence data were then combined with all publicly available concatenated MLST sequences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 and 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he resulting file was used to construct a phylogenetic tree by maximum-likelihood algorithm - Isolates which grouped together with a bootstrap value of ≥ 65% were classified as clusters.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26</a:t>
            </a:fld>
            <a:endParaRPr lang="en-US"/>
          </a:p>
        </p:txBody>
      </p:sp>
    </p:spTree>
    <p:extLst>
      <p:ext uri="{BB962C8B-B14F-4D97-AF65-F5344CB8AC3E}">
        <p14:creationId xmlns:p14="http://schemas.microsoft.com/office/powerpoint/2010/main" val="3679533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ARG were identified from assembled genomes using </a:t>
            </a:r>
            <a:r>
              <a:rPr lang="en-US" sz="1800" dirty="0" err="1">
                <a:effectLst/>
                <a:latin typeface="Times New Roman" panose="02020603050405020304" pitchFamily="18" charset="0"/>
                <a:ea typeface="Calibri" panose="020F0502020204030204" pitchFamily="34" charset="0"/>
              </a:rPr>
              <a:t>ABRicate</a:t>
            </a:r>
            <a:r>
              <a:rPr lang="en-US" sz="1800" dirty="0">
                <a:effectLst/>
                <a:latin typeface="Times New Roman" panose="02020603050405020304" pitchFamily="18" charset="0"/>
                <a:ea typeface="Calibri" panose="020F0502020204030204" pitchFamily="34" charset="0"/>
              </a:rPr>
              <a:t> v1.01, which draws from 5 different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VF were identified from assembled genomes using the VFDB tool and a “</a:t>
            </a:r>
            <a:r>
              <a:rPr lang="en-US" sz="1800" dirty="0" err="1">
                <a:effectLst/>
                <a:latin typeface="Times New Roman" panose="02020603050405020304" pitchFamily="18" charset="0"/>
                <a:ea typeface="Calibri" panose="020F0502020204030204" pitchFamily="34" charset="0"/>
              </a:rPr>
              <a:t>blastp</a:t>
            </a:r>
            <a:r>
              <a:rPr lang="en-US" sz="1800" dirty="0">
                <a:effectLst/>
                <a:latin typeface="Times New Roman" panose="02020603050405020304" pitchFamily="18" charset="0"/>
                <a:ea typeface="Calibri" panose="020F0502020204030204" pitchFamily="34" charset="0"/>
              </a:rPr>
              <a:t>” search against a published comprehensive dataset of staphylococcal VF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After the blast search, the best hit of virulence genes for each genome was chosen based on</a:t>
            </a:r>
            <a:r>
              <a:rPr lang="en-US" sz="1800" i="1" dirty="0">
                <a:effectLst/>
                <a:latin typeface="Times New Roman" panose="02020603050405020304" pitchFamily="18" charset="0"/>
                <a:ea typeface="Calibri" panose="020F0502020204030204" pitchFamily="34" charset="0"/>
              </a:rPr>
              <a:t> H</a:t>
            </a:r>
            <a:r>
              <a:rPr lang="en-US" sz="1800" dirty="0">
                <a:effectLst/>
                <a:latin typeface="Times New Roman" panose="02020603050405020304" pitchFamily="18" charset="0"/>
                <a:ea typeface="Calibri" panose="020F0502020204030204" pitchFamily="34" charset="0"/>
              </a:rPr>
              <a:t> values, which is essentially a score of how well the query protein sequence from database and assembled genomes from this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cutoff was established for sequence similarity of 30% and a query length coverage of 50%, with any hits having values below these cutoffs discarded from the data set. Hits from each query sequence were then arranged according to their </a:t>
            </a:r>
            <a:r>
              <a:rPr lang="en-US" sz="1800" i="1" dirty="0">
                <a:effectLst/>
                <a:latin typeface="Times New Roman" panose="02020603050405020304" pitchFamily="18" charset="0"/>
                <a:ea typeface="Calibri" panose="020F0502020204030204" pitchFamily="34" charset="0"/>
              </a:rPr>
              <a:t>H </a:t>
            </a:r>
            <a:r>
              <a:rPr lang="en-US" sz="1800" dirty="0">
                <a:effectLst/>
                <a:latin typeface="Times New Roman" panose="02020603050405020304" pitchFamily="18" charset="0"/>
                <a:ea typeface="Calibri" panose="020F0502020204030204" pitchFamily="34" charset="0"/>
              </a:rPr>
              <a:t>value, and the hit with the largest </a:t>
            </a:r>
            <a:r>
              <a:rPr lang="en-US" sz="1800" i="1" dirty="0">
                <a:effectLst/>
                <a:latin typeface="Times New Roman" panose="02020603050405020304" pitchFamily="18" charset="0"/>
                <a:ea typeface="Calibri" panose="020F0502020204030204" pitchFamily="34" charset="0"/>
              </a:rPr>
              <a:t>H </a:t>
            </a:r>
            <a:r>
              <a:rPr lang="en-US" sz="1800" dirty="0">
                <a:effectLst/>
                <a:latin typeface="Times New Roman" panose="02020603050405020304" pitchFamily="18" charset="0"/>
                <a:ea typeface="Calibri" panose="020F0502020204030204" pitchFamily="34" charset="0"/>
              </a:rPr>
              <a:t>value (highest sequence similarity and query length coverage) was selected in order to prevent 1 VF query returning hits to 2 different genes within a given genome.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list of remaining VF were classified into 5 functional categories, as outlined in Naushad et al. (2019): 1) adherence, 2) exoenzymes, 3) host immune evasion, 4) iron uptake and metabolism, and 5) toxins (including hemolysins,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leukocidins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leukotoxins, toxic shock syndrome toxin, exfoliative toxins, type VII secretion system genes, phenol-soluble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modulins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enterotoxins, and exotoxins).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Briefly, an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value was calculated to determine homology between query protein sequences and blast hits (</a:t>
            </a:r>
            <a:r>
              <a:rPr lang="en-US" sz="1200" dirty="0" err="1">
                <a:effectLst/>
                <a:latin typeface="Times New Roman" panose="02020603050405020304" pitchFamily="18" charset="0"/>
                <a:ea typeface="Calibri" panose="020F0502020204030204" pitchFamily="34" charset="0"/>
              </a:rPr>
              <a:t>Fukiya</a:t>
            </a:r>
            <a:r>
              <a:rPr lang="en-US" sz="1200" dirty="0">
                <a:effectLst/>
                <a:latin typeface="Times New Roman" panose="02020603050405020304" pitchFamily="18" charset="0"/>
                <a:ea typeface="Calibri" panose="020F0502020204030204" pitchFamily="34" charset="0"/>
              </a:rPr>
              <a:t> et al., 2004).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values (in units of amino acids) between protein sequences were calculated using the following formula: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 </a:t>
            </a:r>
            <a:r>
              <a:rPr lang="en-US" sz="1200" i="1" dirty="0" err="1">
                <a:effectLst/>
                <a:latin typeface="Times New Roman" panose="02020603050405020304" pitchFamily="18" charset="0"/>
                <a:ea typeface="Calibri" panose="020F0502020204030204" pitchFamily="34" charset="0"/>
              </a:rPr>
              <a:t>VFid</a:t>
            </a:r>
            <a:r>
              <a:rPr lang="en-US" sz="1200" i="1" dirty="0">
                <a:effectLst/>
                <a:latin typeface="Times New Roman" panose="02020603050405020304" pitchFamily="18" charset="0"/>
                <a:ea typeface="Calibri" panose="020F0502020204030204" pitchFamily="34" charset="0"/>
              </a:rPr>
              <a:t> × </a:t>
            </a:r>
            <a:r>
              <a:rPr lang="en-US" sz="1200" i="1" dirty="0" err="1">
                <a:effectLst/>
                <a:latin typeface="Times New Roman" panose="02020603050405020304" pitchFamily="18" charset="0"/>
                <a:ea typeface="Calibri" panose="020F0502020204030204" pitchFamily="34" charset="0"/>
              </a:rPr>
              <a:t>Lm</a:t>
            </a:r>
            <a:r>
              <a:rPr lang="en-US" sz="1200" i="1" dirty="0">
                <a:effectLst/>
                <a:latin typeface="Times New Roman" panose="02020603050405020304" pitchFamily="18" charset="0"/>
                <a:ea typeface="Calibri" panose="020F0502020204030204" pitchFamily="34" charset="0"/>
              </a:rPr>
              <a:t>/</a:t>
            </a:r>
            <a:r>
              <a:rPr lang="en-US" sz="1200" i="1" dirty="0" err="1">
                <a:effectLst/>
                <a:latin typeface="Times New Roman" panose="02020603050405020304" pitchFamily="18" charset="0"/>
                <a:ea typeface="Calibri" panose="020F0502020204030204" pitchFamily="34" charset="0"/>
              </a:rPr>
              <a:t>Lq</a:t>
            </a:r>
            <a:r>
              <a:rPr lang="en-US" sz="1200" dirty="0">
                <a:effectLst/>
                <a:latin typeface="Times New Roman" panose="02020603050405020304" pitchFamily="18" charset="0"/>
                <a:ea typeface="Calibri" panose="020F0502020204030204" pitchFamily="34" charset="0"/>
              </a:rPr>
              <a:t>, where </a:t>
            </a:r>
            <a:r>
              <a:rPr lang="en-US" sz="1200" i="1" dirty="0" err="1">
                <a:effectLst/>
                <a:latin typeface="Times New Roman" panose="02020603050405020304" pitchFamily="18" charset="0"/>
                <a:ea typeface="Calibri" panose="020F0502020204030204" pitchFamily="34" charset="0"/>
              </a:rPr>
              <a:t>VFid</a:t>
            </a:r>
            <a:r>
              <a:rPr lang="en-US" sz="1200" i="1" dirty="0">
                <a:effectLst/>
                <a:latin typeface="Times New Roman" panose="02020603050405020304" pitchFamily="18" charset="0"/>
                <a:ea typeface="Calibri" panose="020F0502020204030204" pitchFamily="34" charset="0"/>
              </a:rPr>
              <a:t> </a:t>
            </a:r>
            <a:r>
              <a:rPr lang="en-US" sz="1200" dirty="0">
                <a:effectLst/>
                <a:latin typeface="Times New Roman" panose="02020603050405020304" pitchFamily="18" charset="0"/>
                <a:ea typeface="Calibri" panose="020F0502020204030204" pitchFamily="34" charset="0"/>
              </a:rPr>
              <a:t>represents the percent similarity between the VF query sequence and the identified protein sequence (expressed as proportion between 0 and 1), </a:t>
            </a:r>
            <a:r>
              <a:rPr lang="en-US" sz="1200" i="1" dirty="0" err="1">
                <a:effectLst/>
                <a:latin typeface="Times New Roman" panose="02020603050405020304" pitchFamily="18" charset="0"/>
                <a:ea typeface="Calibri" panose="020F0502020204030204" pitchFamily="34" charset="0"/>
              </a:rPr>
              <a:t>Lm</a:t>
            </a:r>
            <a:r>
              <a:rPr lang="en-US" sz="1200" dirty="0">
                <a:effectLst/>
                <a:latin typeface="Times New Roman" panose="02020603050405020304" pitchFamily="18" charset="0"/>
                <a:ea typeface="Calibri" panose="020F0502020204030204" pitchFamily="34" charset="0"/>
              </a:rPr>
              <a:t> represents the alignment length, and </a:t>
            </a:r>
            <a:r>
              <a:rPr lang="en-US" sz="1200" i="1" dirty="0" err="1">
                <a:effectLst/>
                <a:latin typeface="Times New Roman" panose="02020603050405020304" pitchFamily="18" charset="0"/>
                <a:ea typeface="Calibri" panose="020F0502020204030204" pitchFamily="34" charset="0"/>
              </a:rPr>
              <a:t>Lq</a:t>
            </a:r>
            <a:r>
              <a:rPr lang="en-US" sz="1200" dirty="0">
                <a:effectLst/>
                <a:latin typeface="Times New Roman" panose="02020603050405020304" pitchFamily="18" charset="0"/>
                <a:ea typeface="Calibri" panose="020F0502020204030204" pitchFamily="34" charset="0"/>
              </a:rPr>
              <a:t> denotes the length of the query sequence (</a:t>
            </a:r>
            <a:r>
              <a:rPr lang="en-US" sz="1200" dirty="0" err="1">
                <a:effectLst/>
                <a:latin typeface="Times New Roman" panose="02020603050405020304" pitchFamily="18" charset="0"/>
                <a:ea typeface="Calibri" panose="020F0502020204030204" pitchFamily="34" charset="0"/>
              </a:rPr>
              <a:t>Fukiya</a:t>
            </a:r>
            <a:r>
              <a:rPr lang="en-US" sz="1200" dirty="0">
                <a:effectLst/>
                <a:latin typeface="Times New Roman" panose="02020603050405020304" pitchFamily="18" charset="0"/>
                <a:ea typeface="Calibri" panose="020F0502020204030204" pitchFamily="34" charset="0"/>
              </a:rPr>
              <a:t> et al., 2004).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27</a:t>
            </a:fld>
            <a:endParaRPr lang="en-US"/>
          </a:p>
        </p:txBody>
      </p:sp>
    </p:spTree>
    <p:extLst>
      <p:ext uri="{BB962C8B-B14F-4D97-AF65-F5344CB8AC3E}">
        <p14:creationId xmlns:p14="http://schemas.microsoft.com/office/powerpoint/2010/main" val="1574497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Descriptive statistics were generated to compare parity and DIM of the cow, quarter location, and average SCC associated with each persistent IMI between the two SCC categories (HIGH vs. LOW). After checking distribution of the data, used a Mann Whitney U test or Fisher’s Exact test as appropriate to compare metrics the two 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Parity, DIM, and quarter position did not differ between the HIGH and LOW SCC IMI group. The median of the average SCC associated with each IMI was 410,000 cells/mL (range: 230,000-2,798,000 cells/mL) for the HIGH SCC IMI group, and 98,500 cells/mL (range: 28,000-185,000 cells/mL) for the LOW SCC IMI group. The average SCC associated with each IMI in the HIGH SCC group was greater than that of the LOW SCC group (</a:t>
            </a:r>
            <a:r>
              <a:rPr lang="en-US" sz="1800" i="1" dirty="0">
                <a:effectLst/>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 &lt;0.001).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Separate mixed-effects logistic regression models were made using ST (as determined by MLST), ST cluster, ARG carriage, and VF number as the predictor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For all models, SCC category was the outcome, and herd was included as a random effect</a:t>
            </a: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99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is an example of a dendrogram of the RAPD fingerprints for 13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isolates representative of an IMI associated with a persistently high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≥200,000 cells/mL)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or low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&lt;200,000 cells/mL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SCC, originating from Farm H. RAPD types were assigned an arbitrary lower case letter based on the clustering. On this particular farm, seven RAPD types were identified from the 13 strains causing persistent IMI.</a:t>
            </a:r>
          </a:p>
          <a:p>
            <a:endParaRPr lang="en-US" sz="1800" dirty="0"/>
          </a:p>
          <a:p>
            <a:r>
              <a:rPr lang="en-US" sz="1800" dirty="0">
                <a:effectLst/>
                <a:latin typeface="Times New Roman" panose="02020603050405020304" pitchFamily="18" charset="0"/>
                <a:ea typeface="Calibri" panose="020F0502020204030204" pitchFamily="34" charset="0"/>
              </a:rPr>
              <a:t>In all 9 herds, there was at least 1 RAPD type of </a:t>
            </a:r>
            <a:r>
              <a:rPr lang="en-US" sz="1800" i="1" dirty="0">
                <a:effectLst/>
                <a:latin typeface="Times New Roman" panose="02020603050405020304" pitchFamily="18" charset="0"/>
                <a:ea typeface="Calibri" panose="020F0502020204030204" pitchFamily="34" charset="0"/>
              </a:rPr>
              <a:t>S. chromogenes</a:t>
            </a:r>
            <a:r>
              <a:rPr lang="en-US" sz="1800" dirty="0">
                <a:effectLst/>
                <a:latin typeface="Times New Roman" panose="02020603050405020304" pitchFamily="18" charset="0"/>
                <a:ea typeface="Calibri" panose="020F0502020204030204" pitchFamily="34" charset="0"/>
              </a:rPr>
              <a:t> identified to be causing multiple IMI in quarters belonging to different cows. </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74 out of 75 potentially persistent IMI which underwent strain-typing with RAPD were found to be caused by the same strain of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29</a:t>
            </a:fld>
            <a:endParaRPr lang="en-US"/>
          </a:p>
        </p:txBody>
      </p:sp>
    </p:spTree>
    <p:extLst>
      <p:ext uri="{BB962C8B-B14F-4D97-AF65-F5344CB8AC3E}">
        <p14:creationId xmlns:p14="http://schemas.microsoft.com/office/powerpoint/2010/main" val="3849682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75000"/>
              <a:buFont typeface="Wingdings" panose="05000000000000000000" pitchFamily="2" charset="2"/>
              <a:buNone/>
            </a:pPr>
            <a:r>
              <a:rPr lang="en-US" sz="1800" dirty="0">
                <a:effectLst/>
                <a:latin typeface="Calibri" panose="020F0502020204030204" pitchFamily="34" charset="0"/>
                <a:ea typeface="Calibri" panose="020F0502020204030204" pitchFamily="34" charset="0"/>
              </a:rPr>
              <a:t>Although organic and conventional dairy farms do share many similarities, there are some aspects of dairy farming differ between the two systems</a:t>
            </a:r>
          </a:p>
          <a:p>
            <a:pPr>
              <a:buSzPct val="75000"/>
              <a:buFont typeface="Wingdings" panose="05000000000000000000" pitchFamily="2" charset="2"/>
              <a:buNone/>
            </a:pPr>
            <a:endParaRPr lang="en-US" sz="1800" dirty="0">
              <a:effectLst/>
              <a:latin typeface="Times New Roman" panose="02020603050405020304" pitchFamily="18" charset="0"/>
              <a:ea typeface="Calibri" panose="020F0502020204030204" pitchFamily="34" charset="0"/>
            </a:endParaRPr>
          </a:p>
          <a:p>
            <a:pPr>
              <a:buSzPct val="75000"/>
              <a:buFont typeface="Wingdings" panose="05000000000000000000" pitchFamily="2" charset="2"/>
              <a:buNone/>
            </a:pPr>
            <a:r>
              <a:rPr lang="en-US" sz="1800" dirty="0">
                <a:effectLst/>
                <a:latin typeface="Times New Roman" panose="02020603050405020304" pitchFamily="18" charset="0"/>
                <a:ea typeface="Calibri" panose="020F0502020204030204" pitchFamily="34" charset="0"/>
              </a:rPr>
              <a:t>Studies comparing the two have found differences in both management practices and herd characteristics, including… herd size</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But perhaps the most significant difference between the two systems is that u</a:t>
            </a:r>
            <a:r>
              <a:rPr lang="en-US" sz="1800" dirty="0">
                <a:effectLst/>
                <a:latin typeface="Times New Roman" panose="02020603050405020304" pitchFamily="18" charset="0"/>
                <a:ea typeface="Calibri" panose="020F0502020204030204" pitchFamily="34" charset="0"/>
              </a:rPr>
              <a:t>nder the rules of the </a:t>
            </a:r>
            <a:r>
              <a:rPr lang="en-US" sz="1800" kern="100" dirty="0">
                <a:effectLst/>
                <a:latin typeface="Times New Roman" panose="02020603050405020304" pitchFamily="18" charset="0"/>
                <a:ea typeface="Calibri" panose="020F0502020204030204" pitchFamily="34" charset="0"/>
              </a:rPr>
              <a:t>USDA’s national organic program</a:t>
            </a:r>
            <a:r>
              <a:rPr lang="en-US" sz="1800" dirty="0">
                <a:effectLst/>
                <a:latin typeface="Times New Roman" panose="02020603050405020304" pitchFamily="18" charset="0"/>
                <a:ea typeface="Calibri" panose="020F0502020204030204" pitchFamily="34" charset="0"/>
              </a:rPr>
              <a:t>, antimicrobial usage is not allowed on organic dairy farms</a:t>
            </a: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Zwald</a:t>
            </a:r>
            <a:r>
              <a:rPr lang="en-US" sz="1800" dirty="0">
                <a:effectLst/>
                <a:latin typeface="Times New Roman" panose="02020603050405020304" pitchFamily="18" charset="0"/>
                <a:ea typeface="Calibri" panose="020F0502020204030204" pitchFamily="34" charset="0"/>
              </a:rPr>
              <a:t> et al., 2004)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rPr>
              <a:t>Stiglbauer</a:t>
            </a:r>
            <a:r>
              <a:rPr lang="en-US" sz="1800" dirty="0">
                <a:effectLst/>
                <a:latin typeface="Times New Roman" panose="02020603050405020304" pitchFamily="18" charset="0"/>
                <a:ea typeface="Calibri" panose="020F0502020204030204" pitchFamily="34" charset="0"/>
              </a:rPr>
              <a:t> et al.,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USDA. 2024. USDA Organic Regulations. Accessed June 7, 2024.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https://www.ecfr.gov/current/title-7/subtitle-B/chapter-I/subchapter-M/part-205?toc=1</a:t>
            </a: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3</a:t>
            </a:fld>
            <a:endParaRPr lang="en-US"/>
          </a:p>
        </p:txBody>
      </p:sp>
    </p:spTree>
    <p:extLst>
      <p:ext uri="{BB962C8B-B14F-4D97-AF65-F5344CB8AC3E}">
        <p14:creationId xmlns:p14="http://schemas.microsoft.com/office/powerpoint/2010/main" val="527240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table shows the number of </a:t>
            </a:r>
            <a:r>
              <a:rPr lang="en-US" sz="18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 </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isolates (all the way over to the right) associated</a:t>
            </a:r>
            <a:r>
              <a:rPr lang="en-US" sz="18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persistent bovine intramammary infections belonging to each strain type (as determined by multilocus sequence typing, shown in this column), stratified by SCC category, all the way to the left. </a:t>
            </a:r>
          </a:p>
          <a:p>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Ten different multilocus sequence types were identified among the 30 representative isolates, with 7 ST identified in each the HIGH and LOW SCC IMI categories. Four novel ST were identified which were not already present in the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PubMLST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database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(ST174 through ST177). The most common ST identified were ST6 and ST176, with 18 isolates belonging to 1 of these 2 ST (9 isolates each). Four ST were found in both SCC categories (ST 5, ST6, ST48, ST176), 3 were unique to the HIGH SCC IMI category (ST25, ST136, ST177), and 3 were unique to the LOW SCC IMI category (ST51, ST174, ST175). In a dendrogram constructed from concatenated nucleotide sequence data for the study isolates in combination with 386 publicly-available concatenated MLST sequences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5 ST clusters were identified where study isolates which grouped together with a bootstrap value of ≥ 65%. There was only 1 cluster which was formed that included more than 1 ST, which identified ST 174, 175, and 176 as related to ST1.</a:t>
            </a:r>
          </a:p>
          <a:p>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Unsurprisingly, after looking at the distribution of ST for each group in this table, a mixed-effects logistic regression, ST or ST cluster was not found to be a significant predictor of whether an isolate would be in the HIGH or LOW SCC IMI category.</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30</a:t>
            </a:fld>
            <a:endParaRPr lang="en-US"/>
          </a:p>
        </p:txBody>
      </p:sp>
    </p:spTree>
    <p:extLst>
      <p:ext uri="{BB962C8B-B14F-4D97-AF65-F5344CB8AC3E}">
        <p14:creationId xmlns:p14="http://schemas.microsoft.com/office/powerpoint/2010/main" val="1784554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Moving on to antimicrobial resistance… The only resistance determinant identified among the 30 </a:t>
            </a:r>
            <a:r>
              <a:rPr lang="en-US" sz="1200" i="1" dirty="0">
                <a:effectLst/>
                <a:latin typeface="Times New Roman" panose="02020603050405020304" pitchFamily="18" charset="0"/>
                <a:ea typeface="Calibri" panose="020F0502020204030204" pitchFamily="34" charset="0"/>
              </a:rPr>
              <a:t>S. chromogenes</a:t>
            </a:r>
            <a:r>
              <a:rPr lang="en-US" sz="1200" dirty="0">
                <a:effectLst/>
                <a:latin typeface="Times New Roman" panose="02020603050405020304" pitchFamily="18" charset="0"/>
                <a:ea typeface="Calibri" panose="020F0502020204030204" pitchFamily="34" charset="0"/>
              </a:rPr>
              <a:t> isolates was </a:t>
            </a:r>
            <a:r>
              <a:rPr lang="en-US" sz="1200" i="1" dirty="0" err="1">
                <a:effectLst/>
                <a:latin typeface="Times New Roman" panose="02020603050405020304" pitchFamily="18" charset="0"/>
                <a:ea typeface="Calibri" panose="020F0502020204030204" pitchFamily="34" charset="0"/>
              </a:rPr>
              <a:t>blaZ</a:t>
            </a:r>
            <a:r>
              <a:rPr lang="en-US" sz="1200" i="1" dirty="0">
                <a:effectLst/>
                <a:latin typeface="Times New Roman" panose="02020603050405020304" pitchFamily="18" charset="0"/>
                <a:ea typeface="Calibri" panose="020F0502020204030204" pitchFamily="34" charset="0"/>
              </a:rPr>
              <a:t>, which </a:t>
            </a:r>
            <a:r>
              <a:rPr lang="en-US" sz="1200" dirty="0">
                <a:effectLst/>
                <a:latin typeface="Times New Roman" panose="02020603050405020304" pitchFamily="18" charset="0"/>
                <a:ea typeface="Calibri" panose="020F0502020204030204" pitchFamily="34" charset="0"/>
              </a:rPr>
              <a:t>encodes a </a:t>
            </a:r>
            <a:r>
              <a:rPr lang="en-US" sz="1200" dirty="0">
                <a:solidFill>
                  <a:srgbClr val="212121"/>
                </a:solidFill>
                <a:effectLst/>
                <a:highlight>
                  <a:srgbClr val="FFFFFF"/>
                </a:highlight>
                <a:latin typeface="Times New Roman" panose="02020603050405020304" pitchFamily="18" charset="0"/>
                <a:ea typeface="Calibri" panose="020F0502020204030204" pitchFamily="34" charset="0"/>
              </a:rPr>
              <a:t>β-</a:t>
            </a:r>
            <a:r>
              <a:rPr lang="en-US" sz="1200" dirty="0">
                <a:effectLst/>
                <a:latin typeface="Times New Roman" panose="02020603050405020304" pitchFamily="18" charset="0"/>
                <a:ea typeface="Calibri" panose="020F0502020204030204" pitchFamily="34" charset="0"/>
              </a:rPr>
              <a:t>lactamase enzyme which hydrolytically destroys </a:t>
            </a:r>
            <a:r>
              <a:rPr lang="en-US" sz="1200" dirty="0">
                <a:solidFill>
                  <a:srgbClr val="212121"/>
                </a:solidFill>
                <a:effectLst/>
                <a:highlight>
                  <a:srgbClr val="FFFFFF"/>
                </a:highlight>
                <a:latin typeface="Times New Roman" panose="02020603050405020304" pitchFamily="18" charset="0"/>
                <a:ea typeface="Calibri" panose="020F0502020204030204" pitchFamily="34" charset="0"/>
              </a:rPr>
              <a:t>β-lactam antibiotics, and is the primary determinant of p</a:t>
            </a:r>
            <a:r>
              <a:rPr lang="en-US" sz="1200" dirty="0">
                <a:effectLst/>
                <a:latin typeface="Times New Roman" panose="02020603050405020304" pitchFamily="18" charset="0"/>
                <a:ea typeface="Calibri" panose="020F0502020204030204" pitchFamily="34" charset="0"/>
              </a:rPr>
              <a:t>henotypic resistance to benzylpenicillin in staphylococci. Ten of the 30 </a:t>
            </a:r>
            <a:r>
              <a:rPr lang="en-US" sz="1200" i="1" dirty="0">
                <a:effectLst/>
                <a:latin typeface="Times New Roman" panose="02020603050405020304" pitchFamily="18" charset="0"/>
                <a:ea typeface="Calibri" panose="020F0502020204030204" pitchFamily="34" charset="0"/>
              </a:rPr>
              <a:t>S. chromogenes</a:t>
            </a:r>
            <a:r>
              <a:rPr lang="en-US" sz="1200" dirty="0">
                <a:effectLst/>
                <a:latin typeface="Times New Roman" panose="02020603050405020304" pitchFamily="18" charset="0"/>
                <a:ea typeface="Calibri" panose="020F0502020204030204" pitchFamily="34" charset="0"/>
              </a:rPr>
              <a:t> isolates were positive for </a:t>
            </a:r>
            <a:r>
              <a:rPr lang="en-US" sz="1200" i="1" dirty="0" err="1">
                <a:effectLst/>
                <a:latin typeface="Times New Roman" panose="02020603050405020304" pitchFamily="18" charset="0"/>
                <a:ea typeface="Calibri" panose="020F0502020204030204" pitchFamily="34" charset="0"/>
              </a:rPr>
              <a:t>blaZ</a:t>
            </a:r>
            <a:r>
              <a:rPr lang="en-US" sz="1200" i="1" dirty="0">
                <a:effectLst/>
                <a:latin typeface="Times New Roman" panose="02020603050405020304" pitchFamily="18" charset="0"/>
                <a:ea typeface="Calibri" panose="020F0502020204030204" pitchFamily="34" charset="0"/>
              </a:rPr>
              <a:t>. </a:t>
            </a:r>
            <a:r>
              <a:rPr lang="en-US" sz="1200" i="0" dirty="0">
                <a:effectLst/>
                <a:latin typeface="Times New Roman" panose="02020603050405020304" pitchFamily="18" charset="0"/>
                <a:ea typeface="Calibri" panose="020F0502020204030204" pitchFamily="34" charset="0"/>
              </a:rPr>
              <a:t>There were </a:t>
            </a:r>
            <a:r>
              <a:rPr lang="en-US" sz="1200" dirty="0">
                <a:effectLst/>
                <a:latin typeface="Times New Roman" panose="02020603050405020304" pitchFamily="18" charset="0"/>
                <a:ea typeface="Calibri" panose="020F0502020204030204" pitchFamily="34" charset="0"/>
              </a:rPr>
              <a:t>6 </a:t>
            </a:r>
            <a:r>
              <a:rPr lang="en-US" sz="1200" dirty="0" err="1">
                <a:effectLst/>
                <a:latin typeface="Times New Roman" panose="02020603050405020304" pitchFamily="18" charset="0"/>
                <a:ea typeface="Calibri" panose="020F0502020204030204" pitchFamily="34" charset="0"/>
              </a:rPr>
              <a:t>blaZ</a:t>
            </a:r>
            <a:r>
              <a:rPr lang="en-US" sz="1200" dirty="0">
                <a:effectLst/>
                <a:latin typeface="Times New Roman" panose="02020603050405020304" pitchFamily="18" charset="0"/>
                <a:ea typeface="Calibri" panose="020F0502020204030204" pitchFamily="34" charset="0"/>
              </a:rPr>
              <a:t> positive isolates in the HIGH SCC IMI category and 4 in the LOW SCC IMI category. </a:t>
            </a:r>
            <a:r>
              <a:rPr lang="en-US" sz="1200" i="1" dirty="0" err="1">
                <a:effectLst/>
                <a:latin typeface="Times New Roman" panose="02020603050405020304" pitchFamily="18" charset="0"/>
                <a:ea typeface="Calibri" panose="020F0502020204030204" pitchFamily="34" charset="0"/>
              </a:rPr>
              <a:t>blaZ</a:t>
            </a:r>
            <a:r>
              <a:rPr lang="en-US" sz="1200" dirty="0">
                <a:effectLst/>
                <a:latin typeface="Times New Roman" panose="02020603050405020304" pitchFamily="18" charset="0"/>
                <a:ea typeface="Calibri" panose="020F0502020204030204" pitchFamily="34" charset="0"/>
              </a:rPr>
              <a:t> gene carriage, the sole type of AMR identified in these isolates, was not found to be a significant predictor of SCC category (HIGH vs. LOW) for an isolate in a mixed-effects logistic regression model. </a:t>
            </a:r>
          </a:p>
          <a:p>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rgbClr val="000000"/>
                </a:solidFill>
                <a:effectLst/>
                <a:latin typeface="Times New Roman" panose="02020603050405020304" pitchFamily="18" charset="0"/>
                <a:ea typeface="Times New Roman" panose="02020603050405020304" pitchFamily="18" charset="0"/>
              </a:rPr>
              <a:t>However, in this table, we see </a:t>
            </a:r>
            <a:r>
              <a:rPr lang="en-US" sz="1200" i="1" kern="0" dirty="0" err="1">
                <a:solidFill>
                  <a:srgbClr val="000000"/>
                </a:solidFill>
                <a:effectLst/>
                <a:latin typeface="Times New Roman" panose="02020603050405020304" pitchFamily="18" charset="0"/>
                <a:ea typeface="Times New Roman" panose="02020603050405020304" pitchFamily="18" charset="0"/>
              </a:rPr>
              <a:t>blaZ</a:t>
            </a:r>
            <a:r>
              <a:rPr lang="en-US" sz="1200" i="1" kern="0" dirty="0">
                <a:solidFill>
                  <a:srgbClr val="000000"/>
                </a:solidFill>
                <a:effectLst/>
                <a:latin typeface="Times New Roman" panose="02020603050405020304" pitchFamily="18" charset="0"/>
                <a:ea typeface="Times New Roman" panose="02020603050405020304" pitchFamily="18" charset="0"/>
              </a:rPr>
              <a:t> </a:t>
            </a:r>
            <a:r>
              <a:rPr lang="en-US" sz="1200" kern="0" dirty="0">
                <a:solidFill>
                  <a:srgbClr val="000000"/>
                </a:solidFill>
                <a:effectLst/>
                <a:latin typeface="Times New Roman" panose="02020603050405020304" pitchFamily="18" charset="0"/>
                <a:ea typeface="Times New Roman" panose="02020603050405020304" pitchFamily="18" charset="0"/>
              </a:rPr>
              <a:t>gene carriage may likely be a function of strain type. The boxes indicate separate ST clusters of isolates. For 4 of the 5 clusters with multiple isolates, </a:t>
            </a:r>
            <a:r>
              <a:rPr lang="en-US" sz="1200" kern="0" dirty="0" err="1">
                <a:solidFill>
                  <a:srgbClr val="000000"/>
                </a:solidFill>
                <a:effectLst/>
                <a:latin typeface="Times New Roman" panose="02020603050405020304" pitchFamily="18" charset="0"/>
                <a:ea typeface="Times New Roman" panose="02020603050405020304" pitchFamily="18" charset="0"/>
              </a:rPr>
              <a:t>blaZ</a:t>
            </a:r>
            <a:r>
              <a:rPr lang="en-US" sz="1200" kern="0" dirty="0">
                <a:solidFill>
                  <a:srgbClr val="000000"/>
                </a:solidFill>
                <a:effectLst/>
                <a:latin typeface="Times New Roman" panose="02020603050405020304" pitchFamily="18" charset="0"/>
                <a:ea typeface="Times New Roman" panose="02020603050405020304" pitchFamily="18" charset="0"/>
              </a:rPr>
              <a:t> gene carriage was uniform. </a:t>
            </a:r>
            <a:r>
              <a:rPr lang="en-US" sz="1800" dirty="0">
                <a:effectLst/>
                <a:latin typeface="Times New Roman" panose="02020603050405020304" pitchFamily="18" charset="0"/>
                <a:ea typeface="Calibri" panose="020F0502020204030204" pitchFamily="34" charset="0"/>
              </a:rPr>
              <a:t>All isolates belonging to ST5 and ST48 were </a:t>
            </a:r>
            <a:r>
              <a:rPr lang="en-US" sz="1800" i="1" dirty="0" err="1">
                <a:effectLst/>
                <a:latin typeface="Times New Roman" panose="02020603050405020304" pitchFamily="18" charset="0"/>
                <a:ea typeface="Calibri" panose="020F0502020204030204" pitchFamily="34" charset="0"/>
              </a:rPr>
              <a:t>blaZ</a:t>
            </a:r>
            <a:r>
              <a:rPr lang="en-US" sz="1800" i="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positive, while no isolates belonging to ST25 and ST cluster 1 carried the gene. Only isolates belonging to ST6 were varied in </a:t>
            </a:r>
            <a:r>
              <a:rPr lang="en-US" sz="1800" i="1"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carriage. </a:t>
            </a:r>
            <a:r>
              <a:rPr lang="en-US" sz="1200" dirty="0">
                <a:effectLst/>
                <a:latin typeface="Times New Roman" panose="02020603050405020304" pitchFamily="18" charset="0"/>
                <a:ea typeface="Calibri" panose="020F0502020204030204" pitchFamily="34" charset="0"/>
              </a:rPr>
              <a:t>As </a:t>
            </a:r>
            <a:r>
              <a:rPr lang="en-US" sz="1200" i="1" dirty="0" err="1">
                <a:effectLst/>
                <a:latin typeface="Times New Roman" panose="02020603050405020304" pitchFamily="18" charset="0"/>
                <a:ea typeface="Calibri" panose="020F0502020204030204" pitchFamily="34" charset="0"/>
              </a:rPr>
              <a:t>blaZ</a:t>
            </a:r>
            <a:r>
              <a:rPr lang="en-US" sz="1200" dirty="0">
                <a:effectLst/>
                <a:latin typeface="Times New Roman" panose="02020603050405020304" pitchFamily="18" charset="0"/>
                <a:ea typeface="Calibri" panose="020F0502020204030204" pitchFamily="34" charset="0"/>
              </a:rPr>
              <a:t> carriage was consistently present in all isolates for 4 of the 5 ST with multiple isolates, a formal statistical analysis exploring if ST predicted </a:t>
            </a:r>
            <a:r>
              <a:rPr lang="en-US" sz="1200" i="1" dirty="0" err="1">
                <a:effectLst/>
                <a:latin typeface="Times New Roman" panose="02020603050405020304" pitchFamily="18" charset="0"/>
                <a:ea typeface="Calibri" panose="020F0502020204030204" pitchFamily="34" charset="0"/>
              </a:rPr>
              <a:t>blaZ</a:t>
            </a:r>
            <a:r>
              <a:rPr lang="en-US" sz="1200" dirty="0">
                <a:effectLst/>
                <a:latin typeface="Times New Roman" panose="02020603050405020304" pitchFamily="18" charset="0"/>
                <a:ea typeface="Calibri" panose="020F0502020204030204" pitchFamily="34" charset="0"/>
              </a:rPr>
              <a:t> carriage was not possible.</a:t>
            </a: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31</a:t>
            </a:fld>
            <a:endParaRPr lang="en-US"/>
          </a:p>
        </p:txBody>
      </p:sp>
    </p:spTree>
    <p:extLst>
      <p:ext uri="{BB962C8B-B14F-4D97-AF65-F5344CB8AC3E}">
        <p14:creationId xmlns:p14="http://schemas.microsoft.com/office/powerpoint/2010/main" val="2939135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lastly, moving onto the virulence genes. </a:t>
            </a:r>
            <a:r>
              <a:rPr lang="en-US" sz="1200" dirty="0">
                <a:effectLst/>
                <a:latin typeface="Times New Roman" panose="02020603050405020304" pitchFamily="18" charset="0"/>
                <a:ea typeface="Calibri" panose="020F0502020204030204" pitchFamily="34" charset="0"/>
              </a:rPr>
              <a:t>This figure shows the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distributions of putative virulence genes for 30 </a:t>
            </a:r>
            <a:r>
              <a:rPr lang="en-US" sz="12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isolates, with one on each row all the way over to the left. Isolates of the same strain type are listed sequentially. Each virulence gene is listed along the bottom, and the presence or absence of a gene is indicated by whether or not that particular box is filled in for an isolate. Virulence genes are color-coded by virulence type, with the legend over here indicating what category each gene belongs to.</a:t>
            </a:r>
            <a:endParaRPr lang="en-US" sz="1200" dirty="0">
              <a:effectLst/>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62 different VF were detected among the 30 </a:t>
            </a:r>
            <a:r>
              <a:rPr lang="en-US" sz="1800" i="1" dirty="0">
                <a:effectLst/>
                <a:latin typeface="Times New Roman" panose="02020603050405020304" pitchFamily="18" charset="0"/>
                <a:ea typeface="Calibri" panose="020F0502020204030204" pitchFamily="34" charset="0"/>
              </a:rPr>
              <a:t>S. chromogenes</a:t>
            </a:r>
            <a:r>
              <a:rPr lang="en-US" sz="1800" dirty="0">
                <a:effectLst/>
                <a:latin typeface="Times New Roman" panose="02020603050405020304" pitchFamily="18" charset="0"/>
                <a:ea typeface="Calibri" panose="020F0502020204030204" pitchFamily="34" charset="0"/>
              </a:rPr>
              <a:t> isolates. There were 39 VF identified which were present in 100% of isolates, which included all genes associated with iron uptake and metabolism, and those associated with production of phenol-soluble </a:t>
            </a:r>
            <a:r>
              <a:rPr lang="en-US" sz="1800" dirty="0" err="1">
                <a:effectLst/>
                <a:latin typeface="Times New Roman" panose="02020603050405020304" pitchFamily="18" charset="0"/>
                <a:ea typeface="Calibri" panose="020F0502020204030204" pitchFamily="34" charset="0"/>
              </a:rPr>
              <a:t>modulins</a:t>
            </a:r>
            <a:r>
              <a:rPr lang="en-US" sz="1800" dirty="0">
                <a:effectLst/>
                <a:latin typeface="Times New Roman" panose="02020603050405020304" pitchFamily="18" charset="0"/>
                <a:ea typeface="Calibri" panose="020F0502020204030204" pitchFamily="34" charset="0"/>
              </a:rPr>
              <a:t>, hemolysins, and an exfoliative toxin. A total of 677 VF were identified among the 15 isolates in the HIGH SCC IMI category, compared to 670 total VF for the 15 LOW SCC IMI isolates. The median number of VF found in both categories was 44, while the range for the HIGH category 44-51 and the range for the LOW category was 43-50. There were 61 different VF detected in isolates belonging to the HIGH SCC IMI category, and 57 different VF found in the LOW category. There were 39 VF identified which were present in 100% of isolates, which included all genes associated with iron uptake and metabolism, and those associated with production of phenol-soluble </a:t>
            </a:r>
            <a:r>
              <a:rPr lang="en-US" sz="1800" dirty="0" err="1">
                <a:effectLst/>
                <a:latin typeface="Times New Roman" panose="02020603050405020304" pitchFamily="18" charset="0"/>
                <a:ea typeface="Calibri" panose="020F0502020204030204" pitchFamily="34" charset="0"/>
              </a:rPr>
              <a:t>modulins</a:t>
            </a:r>
            <a:r>
              <a:rPr lang="en-US" sz="1800" dirty="0">
                <a:effectLst/>
                <a:latin typeface="Times New Roman" panose="02020603050405020304" pitchFamily="18" charset="0"/>
                <a:ea typeface="Calibri" panose="020F0502020204030204" pitchFamily="34" charset="0"/>
              </a:rPr>
              <a:t>, hemolysins, and an exfoliative toxin.</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Two </a:t>
            </a:r>
            <a:r>
              <a:rPr lang="en-US" sz="1800" i="1" dirty="0">
                <a:effectLst/>
                <a:latin typeface="Times New Roman" panose="02020603050405020304" pitchFamily="18" charset="0"/>
                <a:ea typeface="Calibri" panose="020F0502020204030204" pitchFamily="34" charset="0"/>
              </a:rPr>
              <a:t>S. chromogenes</a:t>
            </a:r>
            <a:r>
              <a:rPr lang="en-US" sz="1800" dirty="0">
                <a:effectLst/>
                <a:latin typeface="Times New Roman" panose="02020603050405020304" pitchFamily="18" charset="0"/>
                <a:ea typeface="Calibri" panose="020F0502020204030204" pitchFamily="34" charset="0"/>
              </a:rPr>
              <a:t> isolates in the current study were positive for </a:t>
            </a:r>
            <a:r>
              <a:rPr lang="en-US" sz="1800" i="1" dirty="0" err="1">
                <a:effectLst/>
                <a:latin typeface="Times New Roman" panose="02020603050405020304" pitchFamily="18" charset="0"/>
                <a:ea typeface="Calibri" panose="020F0502020204030204" pitchFamily="34" charset="0"/>
              </a:rPr>
              <a:t>coa</a:t>
            </a:r>
            <a:r>
              <a:rPr lang="en-US" sz="1800" i="1"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 the gene encoding for the staphylocoagulase enzyme. Staphylocoagulase binds to prothrombin in the host, ultimately forming a fibrin clot which shields the bacteria from the host's defenses and causes localized clotting. </a:t>
            </a:r>
            <a:r>
              <a:rPr lang="en-US" sz="1800" i="1" dirty="0" err="1">
                <a:effectLst/>
                <a:latin typeface="Times New Roman" panose="02020603050405020304" pitchFamily="18" charset="0"/>
                <a:ea typeface="Calibri" panose="020F0502020204030204" pitchFamily="34" charset="0"/>
              </a:rPr>
              <a:t>coa</a:t>
            </a:r>
            <a:r>
              <a:rPr lang="en-US" sz="1800" dirty="0">
                <a:effectLst/>
                <a:latin typeface="Times New Roman" panose="02020603050405020304" pitchFamily="18" charset="0"/>
                <a:ea typeface="Calibri" panose="020F0502020204030204" pitchFamily="34" charset="0"/>
              </a:rPr>
              <a:t> has previously been identified in other species of non-aureus </a:t>
            </a:r>
            <a:r>
              <a:rPr lang="en-US" sz="1800" dirty="0" err="1">
                <a:effectLst/>
                <a:latin typeface="Times New Roman" panose="02020603050405020304" pitchFamily="18" charset="0"/>
                <a:ea typeface="Calibri" panose="020F0502020204030204" pitchFamily="34" charset="0"/>
              </a:rPr>
              <a:t>staphylocci</a:t>
            </a:r>
            <a:r>
              <a:rPr lang="en-US" sz="1800" dirty="0">
                <a:effectLst/>
                <a:latin typeface="Times New Roman" panose="02020603050405020304" pitchFamily="18" charset="0"/>
                <a:ea typeface="Calibri" panose="020F0502020204030204" pitchFamily="34" charset="0"/>
              </a:rPr>
              <a:t>, but carriage of the </a:t>
            </a:r>
            <a:r>
              <a:rPr lang="en-US" sz="1800" i="1" dirty="0" err="1">
                <a:effectLst/>
                <a:latin typeface="Times New Roman" panose="02020603050405020304" pitchFamily="18" charset="0"/>
                <a:ea typeface="Calibri" panose="020F0502020204030204" pitchFamily="34" charset="0"/>
              </a:rPr>
              <a:t>coa</a:t>
            </a:r>
            <a:r>
              <a:rPr lang="en-US" sz="1800" dirty="0">
                <a:effectLst/>
                <a:latin typeface="Times New Roman" panose="02020603050405020304" pitchFamily="18" charset="0"/>
                <a:ea typeface="Calibri" panose="020F0502020204030204" pitchFamily="34" charset="0"/>
              </a:rPr>
              <a:t> gene by </a:t>
            </a:r>
            <a:r>
              <a:rPr lang="en-US" sz="1800" i="1" dirty="0">
                <a:effectLst/>
                <a:latin typeface="Times New Roman" panose="02020603050405020304" pitchFamily="18" charset="0"/>
                <a:ea typeface="Calibri" panose="020F0502020204030204" pitchFamily="34" charset="0"/>
              </a:rPr>
              <a:t>S. chromogenes</a:t>
            </a:r>
            <a:r>
              <a:rPr lang="en-US" sz="1800" dirty="0">
                <a:effectLst/>
                <a:latin typeface="Times New Roman" panose="02020603050405020304" pitchFamily="18" charset="0"/>
                <a:ea typeface="Calibri" panose="020F0502020204030204" pitchFamily="34" charset="0"/>
              </a:rPr>
              <a:t> from bovine IMI has not yet been widely reported. </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Another interesting finding was that the gene encoding exfoliative toxin type C was present in all 30 of the isolates in the current study. Exfoliative toxins in NAS have been identified from broiler chickens, but are not widely reported from isolates of bovine IMI. </a:t>
            </a:r>
          </a:p>
          <a:p>
            <a:endParaRPr lang="en-US" dirty="0"/>
          </a:p>
          <a:p>
            <a:r>
              <a:rPr lang="en-US" sz="1800" dirty="0">
                <a:effectLst/>
                <a:latin typeface="Times New Roman" panose="02020603050405020304" pitchFamily="18" charset="0"/>
                <a:ea typeface="Calibri" panose="020F0502020204030204" pitchFamily="34" charset="0"/>
              </a:rPr>
              <a:t>In a mixed-effects logistic regression, total number of VF identified per isolate was not found to be a significant predictor of whether an isolate would be in the HIGH or LOW SCC IMI category.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32</a:t>
            </a:fld>
            <a:endParaRPr lang="en-US"/>
          </a:p>
        </p:txBody>
      </p:sp>
    </p:spTree>
    <p:extLst>
      <p:ext uri="{BB962C8B-B14F-4D97-AF65-F5344CB8AC3E}">
        <p14:creationId xmlns:p14="http://schemas.microsoft.com/office/powerpoint/2010/main" val="771302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These superimposed red boxes delineate ST clusters which had multiple isolates. As was the case with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blaZ</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carriage, this demonstrates how the presence and distribution of virulence genes appears to be a function of strain type for S. chromogenes.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All isolates belonging to ST6 (n = 9) and ST25 (n = 2) had 44 VF identified, both isolates in ST48 (n = 2) had 50 VF identified, and 8 of the 9 isolates belonging to ST176 had 44 (1 had 43). The 3 isolates of ST5 had some variation in number of VF (44, 47, 48 genes each). /// </a:t>
            </a:r>
            <a:r>
              <a:rPr lang="en-US" sz="1800" dirty="0">
                <a:effectLst/>
                <a:latin typeface="Times New Roman" panose="02020603050405020304" pitchFamily="18" charset="0"/>
                <a:ea typeface="Calibri" panose="020F0502020204030204" pitchFamily="34" charset="0"/>
              </a:rPr>
              <a:t>The cumulative number of VF identified belonging to the 5 ST with multiple isolates showed little to no variation; total number of VF identified per isolate was uniform for 3 of the 5 ST, 8 of 9 for another ST contained the same number of VF (with the remaining isolate differing by 1 VF), and the remaining ST ranged from 44-48 VF identified per isolate. </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Visually, you can see that most of the limited differences in presence or absence of VF are specific to particular ST. This included the presence of </a:t>
            </a:r>
            <a:r>
              <a:rPr lang="en-US" sz="1800" i="1" dirty="0" err="1">
                <a:effectLst/>
                <a:latin typeface="Times New Roman" panose="02020603050405020304" pitchFamily="18" charset="0"/>
                <a:ea typeface="Calibri" panose="020F0502020204030204" pitchFamily="34" charset="0"/>
              </a:rPr>
              <a:t>capJ</a:t>
            </a:r>
            <a:r>
              <a:rPr lang="en-US" sz="1800" dirty="0">
                <a:effectLst/>
                <a:latin typeface="Times New Roman" panose="02020603050405020304" pitchFamily="18" charset="0"/>
                <a:ea typeface="Calibri" panose="020F0502020204030204" pitchFamily="34" charset="0"/>
              </a:rPr>
              <a:t>, </a:t>
            </a:r>
            <a:r>
              <a:rPr lang="en-US" sz="1800" i="1" dirty="0" err="1">
                <a:effectLst/>
                <a:latin typeface="Times New Roman" panose="02020603050405020304" pitchFamily="18" charset="0"/>
                <a:ea typeface="Calibri" panose="020F0502020204030204" pitchFamily="34" charset="0"/>
              </a:rPr>
              <a:t>capH</a:t>
            </a:r>
            <a:r>
              <a:rPr lang="en-US" sz="1800" i="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(both related to capsule formation), and </a:t>
            </a:r>
            <a:r>
              <a:rPr lang="en-US" sz="1800" i="1" dirty="0" err="1">
                <a:effectLst/>
                <a:latin typeface="Times New Roman" panose="02020603050405020304" pitchFamily="18" charset="0"/>
                <a:ea typeface="Calibri" panose="020F0502020204030204" pitchFamily="34" charset="0"/>
              </a:rPr>
              <a:t>coa</a:t>
            </a:r>
            <a:r>
              <a:rPr lang="en-US" sz="1800" i="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(staphylocoagulase enzyme), and the absence of </a:t>
            </a:r>
            <a:r>
              <a:rPr lang="en-US" sz="1800" i="1" dirty="0" err="1">
                <a:effectLst/>
                <a:latin typeface="Times New Roman" panose="02020603050405020304" pitchFamily="18" charset="0"/>
                <a:ea typeface="Calibri" panose="020F0502020204030204" pitchFamily="34" charset="0"/>
              </a:rPr>
              <a:t>fnbA</a:t>
            </a:r>
            <a:r>
              <a:rPr lang="en-US" sz="1800" i="1" dirty="0">
                <a:effectLst/>
                <a:latin typeface="Times New Roman" panose="02020603050405020304" pitchFamily="18" charset="0"/>
                <a:ea typeface="Calibri" panose="020F0502020204030204" pitchFamily="34" charset="0"/>
              </a:rPr>
              <a:t>, </a:t>
            </a:r>
            <a:r>
              <a:rPr lang="en-US" sz="1800" i="1" dirty="0" err="1">
                <a:effectLst/>
                <a:latin typeface="Times New Roman" panose="02020603050405020304" pitchFamily="18" charset="0"/>
                <a:ea typeface="Calibri" panose="020F0502020204030204" pitchFamily="34" charset="0"/>
              </a:rPr>
              <a:t>fnbB</a:t>
            </a:r>
            <a:r>
              <a:rPr lang="en-US" sz="1800" i="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(both related to adherence), and </a:t>
            </a:r>
            <a:r>
              <a:rPr lang="en-US" sz="1800" i="1" dirty="0" err="1">
                <a:effectLst/>
                <a:latin typeface="Times New Roman" panose="02020603050405020304" pitchFamily="18" charset="0"/>
                <a:ea typeface="Calibri" panose="020F0502020204030204" pitchFamily="34" charset="0"/>
              </a:rPr>
              <a:t>capN</a:t>
            </a:r>
            <a:r>
              <a:rPr lang="en-US" sz="1800" dirty="0">
                <a:effectLst/>
                <a:latin typeface="Times New Roman" panose="02020603050405020304" pitchFamily="18" charset="0"/>
                <a:ea typeface="Calibri" panose="020F0502020204030204" pitchFamily="34" charset="0"/>
              </a:rPr>
              <a:t> for both isolates belonging to ST25; and the presence of </a:t>
            </a:r>
            <a:r>
              <a:rPr lang="en-US" sz="1800" i="1" dirty="0">
                <a:effectLst/>
                <a:latin typeface="Times New Roman" panose="02020603050405020304" pitchFamily="18" charset="0"/>
                <a:ea typeface="Calibri" panose="020F0502020204030204" pitchFamily="34" charset="0"/>
              </a:rPr>
              <a:t>set21</a:t>
            </a:r>
            <a:r>
              <a:rPr lang="en-US" sz="1800" dirty="0">
                <a:effectLst/>
                <a:latin typeface="Times New Roman" panose="02020603050405020304" pitchFamily="18" charset="0"/>
                <a:ea typeface="Calibri" panose="020F0502020204030204" pitchFamily="34" charset="0"/>
              </a:rPr>
              <a:t> (exotoxins) in both isolates belonging to ST48. The full complement of genes associated with the type VII secretion system (</a:t>
            </a:r>
            <a:r>
              <a:rPr lang="en-US" sz="1800" i="1" dirty="0" err="1">
                <a:effectLst/>
                <a:latin typeface="Times New Roman" panose="02020603050405020304" pitchFamily="18" charset="0"/>
                <a:ea typeface="Calibri" panose="020F0502020204030204" pitchFamily="34" charset="0"/>
              </a:rPr>
              <a:t>esaA</a:t>
            </a:r>
            <a:r>
              <a:rPr lang="en-US" sz="1800" i="1" dirty="0">
                <a:effectLst/>
                <a:latin typeface="Times New Roman" panose="02020603050405020304" pitchFamily="18" charset="0"/>
                <a:ea typeface="Calibri" panose="020F0502020204030204" pitchFamily="34" charset="0"/>
              </a:rPr>
              <a:t>, </a:t>
            </a:r>
            <a:r>
              <a:rPr lang="en-US" sz="1800" i="1" dirty="0" err="1">
                <a:effectLst/>
                <a:latin typeface="Times New Roman" panose="02020603050405020304" pitchFamily="18" charset="0"/>
                <a:ea typeface="Calibri" panose="020F0502020204030204" pitchFamily="34" charset="0"/>
              </a:rPr>
              <a:t>esaB</a:t>
            </a:r>
            <a:r>
              <a:rPr lang="en-US" sz="1800" i="1" dirty="0">
                <a:effectLst/>
                <a:latin typeface="Times New Roman" panose="02020603050405020304" pitchFamily="18" charset="0"/>
                <a:ea typeface="Calibri" panose="020F0502020204030204" pitchFamily="34" charset="0"/>
              </a:rPr>
              <a:t>, </a:t>
            </a:r>
            <a:r>
              <a:rPr lang="en-US" sz="1800" i="1" dirty="0" err="1">
                <a:effectLst/>
                <a:latin typeface="Times New Roman" panose="02020603050405020304" pitchFamily="18" charset="0"/>
                <a:ea typeface="Calibri" panose="020F0502020204030204" pitchFamily="34" charset="0"/>
              </a:rPr>
              <a:t>essA</a:t>
            </a:r>
            <a:r>
              <a:rPr lang="en-US" sz="1800" i="1" dirty="0">
                <a:effectLst/>
                <a:latin typeface="Times New Roman" panose="02020603050405020304" pitchFamily="18" charset="0"/>
                <a:ea typeface="Calibri" panose="020F0502020204030204" pitchFamily="34" charset="0"/>
              </a:rPr>
              <a:t>, </a:t>
            </a:r>
            <a:r>
              <a:rPr lang="en-US" sz="1800" i="1" dirty="0" err="1">
                <a:effectLst/>
                <a:latin typeface="Times New Roman" panose="02020603050405020304" pitchFamily="18" charset="0"/>
                <a:ea typeface="Calibri" panose="020F0502020204030204" pitchFamily="34" charset="0"/>
              </a:rPr>
              <a:t>essB</a:t>
            </a:r>
            <a:r>
              <a:rPr lang="en-US" sz="1800" i="1" dirty="0">
                <a:effectLst/>
                <a:latin typeface="Times New Roman" panose="02020603050405020304" pitchFamily="18" charset="0"/>
                <a:ea typeface="Calibri" panose="020F0502020204030204" pitchFamily="34" charset="0"/>
              </a:rPr>
              <a:t>, </a:t>
            </a:r>
            <a:r>
              <a:rPr lang="en-US" sz="1800" i="1" dirty="0" err="1">
                <a:effectLst/>
                <a:latin typeface="Times New Roman" panose="02020603050405020304" pitchFamily="18" charset="0"/>
                <a:ea typeface="Calibri" panose="020F0502020204030204" pitchFamily="34" charset="0"/>
              </a:rPr>
              <a:t>essC</a:t>
            </a:r>
            <a:r>
              <a:rPr lang="en-US" sz="1800" i="1" dirty="0">
                <a:effectLst/>
                <a:latin typeface="Times New Roman" panose="02020603050405020304" pitchFamily="18" charset="0"/>
                <a:ea typeface="Calibri" panose="020F0502020204030204" pitchFamily="34" charset="0"/>
              </a:rPr>
              <a:t>, </a:t>
            </a:r>
            <a:r>
              <a:rPr lang="en-US" sz="1800" i="1" dirty="0" err="1">
                <a:effectLst/>
                <a:latin typeface="Times New Roman" panose="02020603050405020304" pitchFamily="18" charset="0"/>
                <a:ea typeface="Calibri" panose="020F0502020204030204" pitchFamily="34" charset="0"/>
              </a:rPr>
              <a:t>esxA</a:t>
            </a:r>
            <a:r>
              <a:rPr lang="en-US" sz="1800" dirty="0">
                <a:effectLst/>
                <a:latin typeface="Times New Roman" panose="02020603050405020304" pitchFamily="18" charset="0"/>
                <a:ea typeface="Calibri" panose="020F0502020204030204" pitchFamily="34" charset="0"/>
              </a:rPr>
              <a:t>) were only found in isolates from ST48 and ST177, which were not clustered together in the phylogenetic analysis. Two isolates of singleton ST (ST177 and ST136) which were not classified as a cluster but were grouped together 42% of the time in the phylogenetic analysis were the only 2 isolates positive for the staphylococcal exotoxin genes </a:t>
            </a:r>
            <a:r>
              <a:rPr lang="en-US" sz="1800" i="1" dirty="0">
                <a:effectLst/>
                <a:latin typeface="Times New Roman" panose="02020603050405020304" pitchFamily="18" charset="0"/>
                <a:ea typeface="Calibri" panose="020F0502020204030204" pitchFamily="34" charset="0"/>
              </a:rPr>
              <a:t>set10 </a:t>
            </a:r>
            <a:r>
              <a:rPr lang="en-US" sz="1800" dirty="0">
                <a:effectLst/>
                <a:latin typeface="Times New Roman" panose="02020603050405020304" pitchFamily="18" charset="0"/>
                <a:ea typeface="Calibri" panose="020F0502020204030204" pitchFamily="34" charset="0"/>
              </a:rPr>
              <a:t>and </a:t>
            </a:r>
            <a:r>
              <a:rPr lang="en-US" sz="1800" i="1" dirty="0">
                <a:effectLst/>
                <a:latin typeface="Times New Roman" panose="02020603050405020304" pitchFamily="18" charset="0"/>
                <a:ea typeface="Calibri" panose="020F0502020204030204" pitchFamily="34" charset="0"/>
              </a:rPr>
              <a:t>set24.</a:t>
            </a:r>
            <a:r>
              <a:rPr lang="en-US" sz="1800" dirty="0">
                <a:effectLst/>
                <a:latin typeface="Times New Roman" panose="02020603050405020304" pitchFamily="18" charset="0"/>
                <a:ea typeface="Calibri" panose="020F0502020204030204" pitchFamily="34" charset="0"/>
              </a:rPr>
              <a:t> </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 the number of VF identified was fairly consistent across all isolates in a given ST, a formal statistical analysis exploring if a particular ST (or ST cluster) was a significant predictor of VF number was not possible.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ST uniform for the most part- but, Assembly 12 and 10- little different from assembly 24; 12 and 10 from one farm, 24 from a different farm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33</a:t>
            </a:fld>
            <a:endParaRPr lang="en-US"/>
          </a:p>
        </p:txBody>
      </p:sp>
    </p:spTree>
    <p:extLst>
      <p:ext uri="{BB962C8B-B14F-4D97-AF65-F5344CB8AC3E}">
        <p14:creationId xmlns:p14="http://schemas.microsoft.com/office/powerpoint/2010/main" val="4279429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latin typeface="Calibri" panose="020F0502020204030204" pitchFamily="34" charset="0"/>
                <a:ea typeface="Calibri" panose="020F0502020204030204" pitchFamily="34" charset="0"/>
                <a:cs typeface="Times New Roman" panose="02020603050405020304" pitchFamily="18" charset="0"/>
              </a:rPr>
              <a:t>Moving on to some selected conclusions from this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0" i="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1" dirty="0">
                <a:latin typeface="Calibri" panose="020F0502020204030204" pitchFamily="34" charset="0"/>
                <a:ea typeface="Calibri" panose="020F0502020204030204" pitchFamily="34" charset="0"/>
                <a:cs typeface="Times New Roman" panose="02020603050405020304" pitchFamily="18" charset="0"/>
              </a:rPr>
              <a:t>Findings from this work suggest S. chromogenes potentially behaving in contagious manner</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rPr>
              <a:t>as the same RAPD type was found causing IMI in multiple animals on a farm, and particular strains as identified by MLST appear to be dominant at different farms.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imes New Roman" panose="02020603050405020304" pitchFamily="18" charset="0"/>
                <a:ea typeface="Calibri" panose="020F0502020204030204" pitchFamily="34" charset="0"/>
              </a:rPr>
              <a:t>Strain type, ARG carriage, and cumulative number of VF were not found to be a significant predictor of whether an isolate would be in the HIGH or LOW SCC IMI category.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However, </a:t>
            </a:r>
            <a:r>
              <a:rPr lang="en-US" sz="1600" b="1" i="1" dirty="0">
                <a:latin typeface="Calibri" panose="020F0502020204030204" pitchFamily="34" charset="0"/>
                <a:ea typeface="Calibri" panose="020F0502020204030204" pitchFamily="34" charset="0"/>
                <a:cs typeface="Times New Roman" panose="02020603050405020304" pitchFamily="18" charset="0"/>
              </a:rPr>
              <a:t>Strain type appears to predict </a:t>
            </a:r>
            <a:r>
              <a:rPr lang="en-US" sz="1600" b="1" i="1" dirty="0" err="1">
                <a:latin typeface="Calibri" panose="020F0502020204030204" pitchFamily="34" charset="0"/>
                <a:ea typeface="Calibri" panose="020F0502020204030204" pitchFamily="34" charset="0"/>
                <a:cs typeface="Times New Roman" panose="02020603050405020304" pitchFamily="18" charset="0"/>
              </a:rPr>
              <a:t>blaZ</a:t>
            </a:r>
            <a:r>
              <a:rPr lang="en-US" sz="1600" b="1" i="1" dirty="0">
                <a:latin typeface="Calibri" panose="020F0502020204030204" pitchFamily="34" charset="0"/>
                <a:ea typeface="Calibri" panose="020F0502020204030204" pitchFamily="34" charset="0"/>
                <a:cs typeface="Times New Roman" panose="02020603050405020304" pitchFamily="18" charset="0"/>
              </a:rPr>
              <a:t> carriage, VF presence and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1" dirty="0">
                <a:latin typeface="Calibri" panose="020F0502020204030204" pitchFamily="34" charset="0"/>
                <a:ea typeface="Calibri" panose="020F0502020204030204" pitchFamily="34" charset="0"/>
                <a:cs typeface="Times New Roman" panose="02020603050405020304" pitchFamily="18" charset="0"/>
              </a:rPr>
              <a:t>Carriage of </a:t>
            </a:r>
            <a:r>
              <a:rPr lang="en-US" sz="1600" b="1" i="1" dirty="0" err="1">
                <a:latin typeface="Calibri" panose="020F0502020204030204" pitchFamily="34" charset="0"/>
                <a:ea typeface="Calibri" panose="020F0502020204030204" pitchFamily="34" charset="0"/>
                <a:cs typeface="Times New Roman" panose="02020603050405020304" pitchFamily="18" charset="0"/>
              </a:rPr>
              <a:t>blaZ</a:t>
            </a:r>
            <a:r>
              <a:rPr lang="en-US" sz="1600" b="1" i="1" dirty="0">
                <a:latin typeface="Calibri" panose="020F0502020204030204" pitchFamily="34" charset="0"/>
                <a:ea typeface="Calibri" panose="020F0502020204030204" pitchFamily="34" charset="0"/>
                <a:cs typeface="Times New Roman" panose="02020603050405020304" pitchFamily="18" charset="0"/>
              </a:rPr>
              <a:t>, encoding Penicillin resistance, was common in these mastitis isolates from organic farms, despite absence of selective antimicrobial pressure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Lastly, two virulence factors were found which have not yet been widely reported to be present in isolates of staph chromogenes from bovine IMI, and these included</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kumimoji="0" lang="en-US"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coa</a:t>
            </a: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8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etc</a:t>
            </a:r>
            <a:endPar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1" dirty="0">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Times New Roman" panose="02020603050405020304" pitchFamily="18" charset="0"/>
              <a:ea typeface="Calibri" panose="020F0502020204030204" pitchFamily="34" charset="0"/>
            </a:endParaRPr>
          </a:p>
          <a:p>
            <a:endParaRPr lang="en-US" sz="16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539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think everyone in research feels after completing a project, this work has brought to mind a lot of directions for future research and more questions to answer.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smaller, short-term projects identified would be further exploration of the antimicrobial resistance profile of S. chromogenes isolates which underwent whole genome sequencing. A fairly high proportion were positive for the gene encoding </a:t>
            </a:r>
            <a:r>
              <a:rPr lang="en-US" dirty="0" err="1"/>
              <a:t>blaZ</a:t>
            </a:r>
            <a:r>
              <a:rPr lang="en-US" dirty="0"/>
              <a:t>, </a:t>
            </a:r>
            <a:r>
              <a:rPr lang="en-US" sz="1800" dirty="0">
                <a:effectLst/>
                <a:latin typeface="Times New Roman" panose="02020603050405020304" pitchFamily="18" charset="0"/>
                <a:ea typeface="Calibri" panose="020F0502020204030204" pitchFamily="34" charset="0"/>
              </a:rPr>
              <a:t>but carriage of a particular resistance gene does not always translate into phenotypic resistance. It would be interesting to explore the concordance between phenotypic and genotypic resistance results for these isolates. Twelve of the 30 isolates from this project underwent phenotypic susceptibility testing for penicillin for a different study, with 100% agreement between </a:t>
            </a:r>
            <a:r>
              <a:rPr lang="en-US" sz="1800"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carriage status and susceptibility. 4 out of 4 isolates positive for </a:t>
            </a:r>
            <a:r>
              <a:rPr lang="en-US" sz="1800"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were penicillin resistant, while 8 isolates negative for </a:t>
            </a:r>
            <a:r>
              <a:rPr lang="en-US" sz="1800"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were penicillin susceptible.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related question would be identifying where carriage of the </a:t>
            </a:r>
            <a:r>
              <a:rPr lang="en-US" sz="1800"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gene is carried in these S. chromogenes isolates- identifying whether the gene is located on a part of a genetic mobile element (usually a plasmid) or chromosomally. Location of </a:t>
            </a:r>
            <a:r>
              <a:rPr lang="en-US" sz="1800" i="1"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carriage is not well characterized for </a:t>
            </a:r>
            <a:r>
              <a:rPr lang="en-US" sz="1800" i="1" dirty="0">
                <a:effectLst/>
                <a:latin typeface="Times New Roman" panose="02020603050405020304" pitchFamily="18" charset="0"/>
                <a:ea typeface="Calibri" panose="020F0502020204030204" pitchFamily="34" charset="0"/>
              </a:rPr>
              <a:t>Staph. chromogenes </a:t>
            </a:r>
            <a:r>
              <a:rPr lang="en-US" sz="1800" i="0" dirty="0">
                <a:effectLst/>
                <a:latin typeface="Times New Roman" panose="02020603050405020304" pitchFamily="18" charset="0"/>
                <a:ea typeface="Calibri" panose="020F0502020204030204" pitchFamily="34" charset="0"/>
              </a:rPr>
              <a:t>originating from bovine IMI</a:t>
            </a:r>
            <a:r>
              <a:rPr lang="en-US" sz="1800" i="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Preliminary work exploring location of </a:t>
            </a:r>
            <a:r>
              <a:rPr lang="en-US" sz="1800" i="1"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gene for the 10 positive isolates in the current study found that 4 were negative for plasmid carriage.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When resistance genes are harbored on horizontally transmissible elements (such as plasmids), strains carrying these elements can successfully disseminate them to new, previously-susceptible bacteria, belonging to both the same species and different species. Location of resistance determinants on plasmids generally promotes more efficient spread of resistance genes. Studies exploring whether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blaZ</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 more likely to be carried chromosomally or on a plasmid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 chromogenes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bovine IMI would be useful in understanding transmission of penicillin resistance for this predominant mastitis pathogen.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Lastly, an extremely unique opportunity exists for research using IMI isolates from this project. Staphylococci causing IMI from a particular farm enrolled in the current study were collected and stored from a previous study, approximately 25 years earlier. This particular farm was founded in the 1970s and has no history of antibiotic use. Has the same type of penicillin resistance has been maintained in staphylococci for this farm, or have ARG’s conferring penicillin resistance shifted over time? Furthermore, identifying where any ARG present in both new and old isolates are carried in the genome could help us determine </a:t>
            </a:r>
            <a:r>
              <a:rPr lang="en-US" sz="1800" i="1" dirty="0">
                <a:effectLst/>
                <a:latin typeface="Times New Roman" panose="02020603050405020304" pitchFamily="18" charset="0"/>
                <a:ea typeface="Calibri" panose="020F0502020204030204" pitchFamily="34" charset="0"/>
              </a:rPr>
              <a:t>why </a:t>
            </a:r>
            <a:r>
              <a:rPr lang="en-US" sz="1800" dirty="0">
                <a:effectLst/>
                <a:latin typeface="Times New Roman" panose="02020603050405020304" pitchFamily="18" charset="0"/>
                <a:ea typeface="Calibri" panose="020F0502020204030204" pitchFamily="34" charset="0"/>
              </a:rPr>
              <a:t>they have been maintained. A study like this could help us start to understand where resistance genes in bacteria from organic farms came from, how long they maintain them in the absence of selective antimicrobial pressure, and specifically what types of resistance are maintained. Improving our understanding of how AMR is transmitted or retained in dairy farm systems is essential for developing effective strategies to mitigate resistance among mastitis pathogens.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35</a:t>
            </a:fld>
            <a:endParaRPr lang="en-US"/>
          </a:p>
        </p:txBody>
      </p:sp>
    </p:spTree>
    <p:extLst>
      <p:ext uri="{BB962C8B-B14F-4D97-AF65-F5344CB8AC3E}">
        <p14:creationId xmlns:p14="http://schemas.microsoft.com/office/powerpoint/2010/main" val="833449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Although I’m certainly not the first or last researcher to say as much, this work underscores that NASM are indeed worthy of consideration as significant mastitis pathogens, and are not “minor” mastitis pathogens as some have previously described them.</a:t>
            </a:r>
          </a:p>
          <a:p>
            <a:r>
              <a:rPr lang="en-US" sz="1800" dirty="0">
                <a:effectLst/>
                <a:latin typeface="Times New Roman" panose="02020603050405020304" pitchFamily="18" charset="0"/>
                <a:ea typeface="Calibri" panose="020F0502020204030204" pitchFamily="34" charset="0"/>
              </a:rPr>
              <a:t>As a group, NASM were clearly the predominant pathogen causing IMI, with a 20% median quarter-level prevalence </a:t>
            </a:r>
          </a:p>
          <a:p>
            <a:r>
              <a:rPr lang="en-US" sz="1800" dirty="0">
                <a:effectLst/>
                <a:latin typeface="Times New Roman" panose="02020603050405020304" pitchFamily="18" charset="0"/>
                <a:ea typeface="Calibri" panose="020F0502020204030204" pitchFamily="34" charset="0"/>
              </a:rPr>
              <a:t>Nine of the ten species described in our second </a:t>
            </a:r>
            <a:r>
              <a:rPr lang="en-US" sz="1800" dirty="0" err="1">
                <a:effectLst/>
                <a:latin typeface="Times New Roman" panose="02020603050405020304" pitchFamily="18" charset="0"/>
                <a:ea typeface="Calibri" panose="020F0502020204030204" pitchFamily="34" charset="0"/>
              </a:rPr>
              <a:t>stdy</a:t>
            </a:r>
            <a:r>
              <a:rPr lang="en-US" sz="1800" dirty="0">
                <a:effectLst/>
                <a:latin typeface="Times New Roman" panose="02020603050405020304" pitchFamily="18" charset="0"/>
                <a:ea typeface="Calibri" panose="020F0502020204030204" pitchFamily="34" charset="0"/>
              </a:rPr>
              <a:t> elevated quarter SCC above healthy quarters. Although this increase in quarter SCC was modest for most species observed, their widespread nature can still result in an increased bulk tank SCC. </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This work also underscores the importance of </a:t>
            </a:r>
            <a:r>
              <a:rPr lang="en-US" sz="1800" i="1" dirty="0">
                <a:effectLst/>
                <a:latin typeface="Times New Roman" panose="02020603050405020304" pitchFamily="18" charset="0"/>
                <a:ea typeface="Calibri" panose="020F0502020204030204" pitchFamily="34" charset="0"/>
              </a:rPr>
              <a:t>Staph. chromogenes </a:t>
            </a:r>
            <a:r>
              <a:rPr lang="en-US" sz="1800" dirty="0">
                <a:effectLst/>
                <a:latin typeface="Times New Roman" panose="02020603050405020304" pitchFamily="18" charset="0"/>
                <a:ea typeface="Calibri" panose="020F0502020204030204" pitchFamily="34" charset="0"/>
              </a:rPr>
              <a:t>specifically as a mastitis pathogen. I found a prevalence of 33% prevalence penicillin resistance in </a:t>
            </a:r>
            <a:r>
              <a:rPr lang="en-US" sz="1800" i="1" dirty="0">
                <a:effectLst/>
                <a:latin typeface="Times New Roman" panose="02020603050405020304" pitchFamily="18" charset="0"/>
                <a:ea typeface="Calibri" panose="020F0502020204030204" pitchFamily="34" charset="0"/>
              </a:rPr>
              <a:t>Staph. chromogenes</a:t>
            </a:r>
            <a:r>
              <a:rPr lang="en-US" sz="1800" dirty="0">
                <a:effectLst/>
                <a:latin typeface="Times New Roman" panose="02020603050405020304" pitchFamily="18" charset="0"/>
                <a:ea typeface="Calibri" panose="020F0502020204030204" pitchFamily="34" charset="0"/>
              </a:rPr>
              <a:t>, which is especially noteworthy as these isolates originate from organic farms. </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Findings from our longitudinal study show that this mastitis pathogen has a great ability to persist in the mammary gland, as well as cause a number of infections associated with a persistently high SCC.  Furthermore, findings from this work also suggest that particular strains of </a:t>
            </a:r>
            <a:r>
              <a:rPr lang="en-US" sz="1800" i="1" dirty="0">
                <a:effectLst/>
                <a:latin typeface="Times New Roman" panose="02020603050405020304" pitchFamily="18" charset="0"/>
                <a:ea typeface="Calibri" panose="020F0502020204030204" pitchFamily="34" charset="0"/>
              </a:rPr>
              <a:t>Staph. chromogenes </a:t>
            </a:r>
            <a:r>
              <a:rPr lang="en-US" sz="1800" dirty="0">
                <a:effectLst/>
                <a:latin typeface="Times New Roman" panose="02020603050405020304" pitchFamily="18" charset="0"/>
                <a:ea typeface="Calibri" panose="020F0502020204030204" pitchFamily="34" charset="0"/>
              </a:rPr>
              <a:t>behave in a contagious manner within a herd, </a:t>
            </a:r>
          </a:p>
          <a:p>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work contributes to contributes to the understanding of intraspecies diversity within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leading cause of IMI in dairy animals worldwide. Four novel ST were identified using MLST, and 10 MLST were identified to be causing 30 persistent IMI. The AMR and virulence profile for 30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were described from whole genome sequence data, with the identification of two virulence genes not widely reported for bacteria of this species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coa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encoding staphylocoagulase, and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etc</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encoding exfoliative toxin type C). Although no association was found between virulence and AMR carriage and whether or not the associated persistent IMI would have a high or low SCC, findings seem to indicate to a genetic basis for virulence and AMR carriage in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 chromogenes.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Taken together, this research generated foundational knowledge about the epidemiology of staphylococci causing mastitis on organic dairy farms in Vermont. While all dairy producers rely on best management practices to support cow health, mastitis control is of the utmost importance in the prevention of IMI on organic farms. Better understanding the epidemiology of mastitis pathogens leads to more effective measures which prevent or limit transmission of IMI. Mitigating the effect of mastitis caused by staphylococci through more effective, targeted prevention and control measures helps dairy producers achieve quality price premiums and results in a higher-quality product for consumers.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36</a:t>
            </a:fld>
            <a:endParaRPr lang="en-US"/>
          </a:p>
        </p:txBody>
      </p:sp>
    </p:spTree>
    <p:extLst>
      <p:ext uri="{BB962C8B-B14F-4D97-AF65-F5344CB8AC3E}">
        <p14:creationId xmlns:p14="http://schemas.microsoft.com/office/powerpoint/2010/main" val="2880913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with that, I’d like to acknowledge everyone who’s contributed to the work included in this dissertation: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my advisor…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Members of my committee, dr. </a:t>
            </a:r>
            <a:r>
              <a:rPr lang="en-US" dirty="0" err="1"/>
              <a:t>godden</a:t>
            </a:r>
            <a:r>
              <a:rPr lang="en-US" dirty="0"/>
              <a:t>, dr. </a:t>
            </a:r>
            <a:r>
              <a:rPr lang="en-US" dirty="0" err="1"/>
              <a:t>neher</a:t>
            </a:r>
            <a:r>
              <a:rPr lang="en-US" dirty="0"/>
              <a:t>, who served as committee chair, dr. smith and dr. </a:t>
            </a:r>
            <a:r>
              <a:rPr lang="en-US" dirty="0" err="1"/>
              <a:t>crothers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additional thank you to dr. </a:t>
            </a:r>
            <a:r>
              <a:rPr lang="en-US" dirty="0" err="1"/>
              <a:t>godden</a:t>
            </a:r>
            <a:r>
              <a:rPr lang="en-US" dirty="0"/>
              <a:t> and dr. </a:t>
            </a:r>
            <a:r>
              <a:rPr lang="en-US" dirty="0" err="1"/>
              <a:t>neher</a:t>
            </a:r>
            <a:r>
              <a:rPr lang="en-US" dirty="0"/>
              <a:t> who are co-authors on a publication included in this dissertation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wanted to take a moment to acknowledge collaborators from other institutions who have contributed to the work I talked about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pamela Adkins at Missouri, who did all the bacterial species identification by MALDI-TOF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Simon Dufour who has been collaborating with us on data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Dr. </a:t>
            </a:r>
            <a:r>
              <a:rPr lang="en-US" dirty="0" err="1"/>
              <a:t>ashma</a:t>
            </a:r>
            <a:r>
              <a:rPr lang="en-US" dirty="0"/>
              <a:t> </a:t>
            </a:r>
            <a:r>
              <a:rPr lang="en-US" dirty="0" err="1"/>
              <a:t>chakrawarti</a:t>
            </a:r>
            <a:r>
              <a:rPr lang="en-US" dirty="0"/>
              <a:t>, a recent PhD graduate from the Barlow lab, who contributed to the bioinformatic work in the last project I spoke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amazing research team of UVM undergraduate students and recent grads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Members of the Barlow Lab over the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participating producers; </a:t>
            </a:r>
            <a:r>
              <a:rPr lang="en-US" sz="1800" dirty="0">
                <a:effectLst/>
                <a:latin typeface="Times New Roman" panose="02020603050405020304" pitchFamily="18" charset="0"/>
                <a:ea typeface="Calibri" panose="020F0502020204030204" pitchFamily="34" charset="0"/>
              </a:rPr>
              <a:t>for giving us their time and allowing us to collect samples from their farms; and </a:t>
            </a:r>
            <a:r>
              <a:rPr lang="en-US" dirty="0"/>
              <a:t>who mostly kept their grumbling to themselves when we slowed down milking chores during herd samplings; we truly could not have completed any of this work without them, and I very much appreciate them welcoming a bunch of students onto their farms during their busiest time of 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funding for the field trial came from a USDA OREI grant, and my current funding comes from a USDA-NIFA predoctoral fellowship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everyone for your time and attention, and I’d love to welcome any questions or comments</a:t>
            </a:r>
          </a:p>
        </p:txBody>
      </p:sp>
      <p:sp>
        <p:nvSpPr>
          <p:cNvPr id="4" name="Slide Number Placeholder 3"/>
          <p:cNvSpPr>
            <a:spLocks noGrp="1"/>
          </p:cNvSpPr>
          <p:nvPr>
            <p:ph type="sldNum" sz="quarter" idx="5"/>
          </p:nvPr>
        </p:nvSpPr>
        <p:spPr/>
        <p:txBody>
          <a:bodyPr/>
          <a:lstStyle/>
          <a:p>
            <a:fld id="{CE879450-C471-45A3-914E-E173B4AA9862}" type="slidenum">
              <a:rPr lang="en-US" smtClean="0"/>
              <a:t>37</a:t>
            </a:fld>
            <a:endParaRPr lang="en-US"/>
          </a:p>
        </p:txBody>
      </p:sp>
    </p:spTree>
    <p:extLst>
      <p:ext uri="{BB962C8B-B14F-4D97-AF65-F5344CB8AC3E}">
        <p14:creationId xmlns:p14="http://schemas.microsoft.com/office/powerpoint/2010/main" val="1827649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38</a:t>
            </a:fld>
            <a:endParaRPr lang="en-US"/>
          </a:p>
        </p:txBody>
      </p:sp>
    </p:spTree>
    <p:extLst>
      <p:ext uri="{BB962C8B-B14F-4D97-AF65-F5344CB8AC3E}">
        <p14:creationId xmlns:p14="http://schemas.microsoft.com/office/powerpoint/2010/main" val="1827649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(Chen et al., 2016) and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blastp</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search against published comprehensive dataset of staphylococcal VF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(Naushad et al., 2019).</a:t>
            </a: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Huebner et al., 2021</a:t>
            </a:r>
          </a:p>
          <a:p>
            <a:endParaRPr lang="en-US" b="0" i="0" dirty="0">
              <a:solidFill>
                <a:srgbClr val="222222"/>
              </a:solidFill>
              <a:effectLst/>
              <a:highlight>
                <a:srgbClr val="FFFFFF"/>
              </a:highlight>
              <a:latin typeface="helvetica neue"/>
            </a:endParaRPr>
          </a:p>
          <a:p>
            <a:r>
              <a:rPr lang="en-US" b="0" i="0" dirty="0">
                <a:solidFill>
                  <a:srgbClr val="222222"/>
                </a:solidFill>
                <a:effectLst/>
                <a:highlight>
                  <a:srgbClr val="FFFFFF"/>
                </a:highlight>
                <a:latin typeface="helvetica neue"/>
              </a:rPr>
              <a:t>Gaber Y, </a:t>
            </a:r>
            <a:r>
              <a:rPr lang="en-US" b="0" i="0" dirty="0" err="1">
                <a:solidFill>
                  <a:srgbClr val="222222"/>
                </a:solidFill>
                <a:effectLst/>
                <a:highlight>
                  <a:srgbClr val="FFFFFF"/>
                </a:highlight>
                <a:latin typeface="helvetica neue"/>
              </a:rPr>
              <a:t>TumAllah</a:t>
            </a:r>
            <a:r>
              <a:rPr lang="en-US" b="0" i="0" dirty="0">
                <a:solidFill>
                  <a:srgbClr val="222222"/>
                </a:solidFill>
                <a:effectLst/>
                <a:highlight>
                  <a:srgbClr val="FFFFFF"/>
                </a:highlight>
                <a:latin typeface="helvetica neue"/>
              </a:rPr>
              <a:t> HM, </a:t>
            </a:r>
            <a:r>
              <a:rPr lang="en-US" b="0" i="0" dirty="0" err="1">
                <a:solidFill>
                  <a:srgbClr val="222222"/>
                </a:solidFill>
                <a:effectLst/>
                <a:highlight>
                  <a:srgbClr val="FFFFFF"/>
                </a:highlight>
                <a:latin typeface="helvetica neue"/>
              </a:rPr>
              <a:t>AbdelAllah</a:t>
            </a:r>
            <a:r>
              <a:rPr lang="en-US" b="0" i="0" dirty="0">
                <a:solidFill>
                  <a:srgbClr val="222222"/>
                </a:solidFill>
                <a:effectLst/>
                <a:highlight>
                  <a:srgbClr val="FFFFFF"/>
                </a:highlight>
                <a:latin typeface="helvetica neue"/>
              </a:rPr>
              <a:t> NH, Al-</a:t>
            </a:r>
            <a:r>
              <a:rPr lang="en-US" b="0" i="0" dirty="0" err="1">
                <a:solidFill>
                  <a:srgbClr val="222222"/>
                </a:solidFill>
                <a:effectLst/>
                <a:highlight>
                  <a:srgbClr val="FFFFFF"/>
                </a:highlight>
                <a:latin typeface="helvetica neue"/>
              </a:rPr>
              <a:t>Zereini</a:t>
            </a:r>
            <a:r>
              <a:rPr lang="en-US" b="0" i="0" dirty="0">
                <a:solidFill>
                  <a:srgbClr val="222222"/>
                </a:solidFill>
                <a:effectLst/>
                <a:highlight>
                  <a:srgbClr val="FFFFFF"/>
                </a:highlight>
                <a:latin typeface="helvetica neue"/>
              </a:rPr>
              <a:t> WA, Abu-</a:t>
            </a:r>
            <a:r>
              <a:rPr lang="en-US" b="0" i="0" dirty="0" err="1">
                <a:solidFill>
                  <a:srgbClr val="222222"/>
                </a:solidFill>
                <a:effectLst/>
                <a:highlight>
                  <a:srgbClr val="FFFFFF"/>
                </a:highlight>
                <a:latin typeface="helvetica neue"/>
              </a:rPr>
              <a:t>Lubad</a:t>
            </a:r>
            <a:r>
              <a:rPr lang="en-US" b="0" i="0" dirty="0">
                <a:solidFill>
                  <a:srgbClr val="222222"/>
                </a:solidFill>
                <a:effectLst/>
                <a:highlight>
                  <a:srgbClr val="FFFFFF"/>
                </a:highlight>
                <a:latin typeface="helvetica neue"/>
              </a:rPr>
              <a:t> MA, </a:t>
            </a:r>
            <a:r>
              <a:rPr lang="en-US" b="0" i="0" dirty="0" err="1">
                <a:solidFill>
                  <a:srgbClr val="222222"/>
                </a:solidFill>
                <a:effectLst/>
                <a:highlight>
                  <a:srgbClr val="FFFFFF"/>
                </a:highlight>
                <a:latin typeface="helvetica neue"/>
              </a:rPr>
              <a:t>Aqel</a:t>
            </a:r>
            <a:r>
              <a:rPr lang="en-US" b="0" i="0" dirty="0">
                <a:solidFill>
                  <a:srgbClr val="222222"/>
                </a:solidFill>
                <a:effectLst/>
                <a:highlight>
                  <a:srgbClr val="FFFFFF"/>
                </a:highlight>
                <a:latin typeface="helvetica neue"/>
              </a:rPr>
              <a:t> AA, </a:t>
            </a:r>
            <a:r>
              <a:rPr lang="en-US" b="0" i="0" dirty="0" err="1">
                <a:solidFill>
                  <a:srgbClr val="222222"/>
                </a:solidFill>
                <a:effectLst/>
                <a:highlight>
                  <a:srgbClr val="FFFFFF"/>
                </a:highlight>
                <a:latin typeface="helvetica neue"/>
              </a:rPr>
              <a:t>Elkhatib</a:t>
            </a:r>
            <a:r>
              <a:rPr lang="en-US" b="0" i="0" dirty="0">
                <a:solidFill>
                  <a:srgbClr val="222222"/>
                </a:solidFill>
                <a:effectLst/>
                <a:highlight>
                  <a:srgbClr val="FFFFFF"/>
                </a:highlight>
                <a:latin typeface="helvetica neue"/>
              </a:rPr>
              <a:t> WF, Goering RV, Soliman AM. Emergence and Genomic Characterization of a </a:t>
            </a:r>
            <a:r>
              <a:rPr lang="en-US" b="0" i="1" dirty="0">
                <a:solidFill>
                  <a:srgbClr val="222222"/>
                </a:solidFill>
                <a:effectLst/>
                <a:highlight>
                  <a:srgbClr val="FFFFFF"/>
                </a:highlight>
                <a:latin typeface="helvetica neue"/>
              </a:rPr>
              <a:t>spa</a:t>
            </a:r>
            <a:r>
              <a:rPr lang="en-US" b="0" i="0" dirty="0">
                <a:solidFill>
                  <a:srgbClr val="222222"/>
                </a:solidFill>
                <a:effectLst/>
                <a:highlight>
                  <a:srgbClr val="FFFFFF"/>
                </a:highlight>
                <a:latin typeface="helvetica neue"/>
              </a:rPr>
              <a:t> Type t4407 ST6-SCC</a:t>
            </a:r>
            <a:r>
              <a:rPr lang="en-US" b="0" i="1" dirty="0">
                <a:solidFill>
                  <a:srgbClr val="222222"/>
                </a:solidFill>
                <a:effectLst/>
                <a:highlight>
                  <a:srgbClr val="FFFFFF"/>
                </a:highlight>
                <a:latin typeface="helvetica neue"/>
              </a:rPr>
              <a:t>mec</a:t>
            </a:r>
            <a:r>
              <a:rPr lang="en-US" b="0" i="0" dirty="0">
                <a:solidFill>
                  <a:srgbClr val="222222"/>
                </a:solidFill>
                <a:effectLst/>
                <a:highlight>
                  <a:srgbClr val="FFFFFF"/>
                </a:highlight>
                <a:latin typeface="helvetica neue"/>
              </a:rPr>
              <a:t> Type </a:t>
            </a:r>
            <a:r>
              <a:rPr lang="en-US" b="0" i="0" dirty="0" err="1">
                <a:solidFill>
                  <a:srgbClr val="222222"/>
                </a:solidFill>
                <a:effectLst/>
                <a:highlight>
                  <a:srgbClr val="FFFFFF"/>
                </a:highlight>
                <a:latin typeface="helvetica neue"/>
              </a:rPr>
              <a:t>IVa</a:t>
            </a:r>
            <a:r>
              <a:rPr lang="en-US" b="0" i="0" dirty="0">
                <a:solidFill>
                  <a:srgbClr val="222222"/>
                </a:solidFill>
                <a:effectLst/>
                <a:highlight>
                  <a:srgbClr val="FFFFFF"/>
                </a:highlight>
                <a:latin typeface="helvetica neue"/>
              </a:rPr>
              <a:t> Methicillin-Resistant </a:t>
            </a:r>
            <a:r>
              <a:rPr lang="en-US" b="0" i="1" dirty="0">
                <a:solidFill>
                  <a:srgbClr val="222222"/>
                </a:solidFill>
                <a:effectLst/>
                <a:highlight>
                  <a:srgbClr val="FFFFFF"/>
                </a:highlight>
                <a:latin typeface="helvetica neue"/>
              </a:rPr>
              <a:t>Staphylococcus aureus</a:t>
            </a:r>
            <a:r>
              <a:rPr lang="en-US" b="0" i="0" dirty="0">
                <a:solidFill>
                  <a:srgbClr val="222222"/>
                </a:solidFill>
                <a:effectLst/>
                <a:highlight>
                  <a:srgbClr val="FFFFFF"/>
                </a:highlight>
                <a:latin typeface="helvetica neue"/>
              </a:rPr>
              <a:t> Strain Isolated from Al-</a:t>
            </a:r>
            <a:r>
              <a:rPr lang="en-US" b="0" i="0" dirty="0" err="1">
                <a:solidFill>
                  <a:srgbClr val="222222"/>
                </a:solidFill>
                <a:effectLst/>
                <a:highlight>
                  <a:srgbClr val="FFFFFF"/>
                </a:highlight>
                <a:latin typeface="helvetica neue"/>
              </a:rPr>
              <a:t>Karak</a:t>
            </a:r>
            <a:r>
              <a:rPr lang="en-US" b="0" i="0" dirty="0">
                <a:solidFill>
                  <a:srgbClr val="222222"/>
                </a:solidFill>
                <a:effectLst/>
                <a:highlight>
                  <a:srgbClr val="FFFFFF"/>
                </a:highlight>
                <a:latin typeface="helvetica neue"/>
              </a:rPr>
              <a:t> Hospital, Jordan. </a:t>
            </a:r>
            <a:r>
              <a:rPr lang="en-US" b="0" i="1" dirty="0" err="1">
                <a:solidFill>
                  <a:srgbClr val="222222"/>
                </a:solidFill>
                <a:effectLst/>
                <a:highlight>
                  <a:srgbClr val="FFFFFF"/>
                </a:highlight>
                <a:latin typeface="helvetica neue"/>
              </a:rPr>
              <a:t>Medicina</a:t>
            </a:r>
            <a:r>
              <a:rPr lang="en-US" b="0" i="0" dirty="0">
                <a:solidFill>
                  <a:srgbClr val="222222"/>
                </a:solidFill>
                <a:effectLst/>
                <a:highlight>
                  <a:srgbClr val="FFFFFF"/>
                </a:highlight>
                <a:latin typeface="helvetica neue"/>
              </a:rPr>
              <a:t>. 2024; 60(2):295. https://doi.org/10.3390/medicina60020295</a:t>
            </a:r>
          </a:p>
          <a:p>
            <a:endParaRPr lang="en-US" sz="1200" b="0" i="0" dirty="0">
              <a:solidFill>
                <a:srgbClr val="222222"/>
              </a:solidFill>
              <a:effectLst/>
              <a:highlight>
                <a:srgbClr val="FFFFFF"/>
              </a:highlight>
              <a:latin typeface="helvetica neue"/>
              <a:ea typeface="Calibri" panose="020F0502020204030204" pitchFamily="34" charset="0"/>
              <a:cs typeface="Times New Roman" panose="02020603050405020304" pitchFamily="18" charset="0"/>
            </a:endParaRPr>
          </a:p>
          <a:p>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Elbehiry</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Ayman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Aldubaib</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Musaad</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Abalkhail</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Adil &amp; Marzouk,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Eman</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ALbeloushi</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Ahmad &amp; Moussa, Ihab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Ibrahem</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Mai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Albazie</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Hamad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Alqarni</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Abdullah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Anagreyyah</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Sulaiman</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Alghamdi, Saleh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Rawway</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Mohammed. (2022). How MALDI-TOF Mass Spectrometry Technology Contributes to Microbial Infection Control in Healthcare Settings. Vaccines. 10. 1881. 10.3390/vaccines10111881. </a:t>
            </a: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What to call each study/how to refer to them? ---study 1, 2, 3</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Color scheme over the top for high vs low SCC – didn’t even notice</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best to do references – on page, don’t need to make slide at end</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Too many pictures etc. on slides? – no…</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much detail for bioinformatics work – no…</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do I label the tables and figures in the talk- match my dissertation, or new scheme for the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powerpoint</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 simplify captions</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strict should I be about captioning photos from the web? – do it, make them gray</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39</a:t>
            </a:fld>
            <a:endParaRPr lang="en-US"/>
          </a:p>
        </p:txBody>
      </p:sp>
    </p:spTree>
    <p:extLst>
      <p:ext uri="{BB962C8B-B14F-4D97-AF65-F5344CB8AC3E}">
        <p14:creationId xmlns:p14="http://schemas.microsoft.com/office/powerpoint/2010/main" val="13500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The primary reason for antimicrobial drug usage in adult dairy cows in the US is for treatment of mastitis, which is inflammation of the mammary gland, most commonly caused by a bacterial infection.</a:t>
            </a:r>
            <a:r>
              <a:rPr lang="en-US" sz="1200" kern="100" dirty="0">
                <a:effectLst/>
                <a:latin typeface="Times New Roman" panose="02020603050405020304" pitchFamily="18" charset="0"/>
                <a:ea typeface="Calibri" panose="020F0502020204030204" pitchFamily="34" charset="0"/>
              </a:rPr>
              <a:t> Traditionally, intramammary antimicrobial usage has been (and still is) an important component of udder health programs, as demonstrated by considering the classic 5 point plan put forth to control mastitis from 1971.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Times New Roman" panose="02020603050405020304" pitchFamily="18" charset="0"/>
                <a:ea typeface="Calibri" panose="020F0502020204030204" pitchFamily="34" charset="0"/>
              </a:rPr>
              <a:t>This plan has become more detailed and nuanced over time, but 2 of the 5 points consisted of treating cows with intramammary antimicrobials (treatment of clinical cases and dry cow therapy). Although it’s an oversimplification, this visual demonstrates that without being able to use antimicrobials, organic dairy farms are left with limited available options to effectively treat and control mastitis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Even though the potential exists that udder health may suffer on organic dairy farms, research has found that the differences between the two systems really isn’t that clear-cut.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At the bulk tank milk level, organic farms were more likely to be positive for the major mastitis pathogen </a:t>
            </a:r>
            <a:r>
              <a:rPr lang="en-US" sz="1200" i="1" dirty="0">
                <a:effectLst/>
                <a:latin typeface="Times New Roman" panose="02020603050405020304" pitchFamily="18" charset="0"/>
                <a:ea typeface="Calibri" panose="020F0502020204030204" pitchFamily="34" charset="0"/>
              </a:rPr>
              <a:t>Staphylococcus aureus,</a:t>
            </a:r>
            <a:r>
              <a:rPr lang="en-US" sz="1200" dirty="0">
                <a:effectLst/>
                <a:latin typeface="Times New Roman" panose="02020603050405020304" pitchFamily="18" charset="0"/>
                <a:ea typeface="Calibri" panose="020F0502020204030204" pitchFamily="34" charset="0"/>
              </a:rPr>
              <a:t> but less likely to have an increased colony count, whereas conflicting findings have been reported for somatic cell count (SCC), an indicator of inflammation of the udder and the level of subclinical mastitis occurring in a herd At the cow level, some work found SCC was higher on organic farms, while others found no difference. A lower level of clinical mastitis has been reported for organic dairies, although this difference disappeared when controlling for lower milk production by organic cows. While some research found no difference, a large US study found that the quarter-level prevalence of most mastitis pathogens was higher on organic vs. conventional farms.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Taken as a whole, research suggests that differences in mastitis epidemiology may exist between conventional and organic dairy farms.</a:t>
            </a:r>
            <a:endParaRPr lang="en-US" sz="1200" kern="1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a:t>
            </a:fld>
            <a:endParaRPr lang="en-US"/>
          </a:p>
        </p:txBody>
      </p:sp>
    </p:spTree>
    <p:extLst>
      <p:ext uri="{BB962C8B-B14F-4D97-AF65-F5344CB8AC3E}">
        <p14:creationId xmlns:p14="http://schemas.microsoft.com/office/powerpoint/2010/main" val="163739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Moving on to antimicrobial resistance… The only resistance determinant identified among the 30 </a:t>
            </a:r>
            <a:r>
              <a:rPr lang="en-US" sz="1200" i="1" dirty="0">
                <a:effectLst/>
                <a:latin typeface="Times New Roman" panose="02020603050405020304" pitchFamily="18" charset="0"/>
                <a:ea typeface="Calibri" panose="020F0502020204030204" pitchFamily="34" charset="0"/>
              </a:rPr>
              <a:t>S. chromogenes</a:t>
            </a:r>
            <a:r>
              <a:rPr lang="en-US" sz="1200" dirty="0">
                <a:effectLst/>
                <a:latin typeface="Times New Roman" panose="02020603050405020304" pitchFamily="18" charset="0"/>
                <a:ea typeface="Calibri" panose="020F0502020204030204" pitchFamily="34" charset="0"/>
              </a:rPr>
              <a:t> isolates was </a:t>
            </a:r>
            <a:r>
              <a:rPr lang="en-US" sz="1200" i="1" dirty="0" err="1">
                <a:effectLst/>
                <a:latin typeface="Times New Roman" panose="02020603050405020304" pitchFamily="18" charset="0"/>
                <a:ea typeface="Calibri" panose="020F0502020204030204" pitchFamily="34" charset="0"/>
              </a:rPr>
              <a:t>blaZ</a:t>
            </a:r>
            <a:r>
              <a:rPr lang="en-US" sz="1200" i="1" dirty="0">
                <a:effectLst/>
                <a:latin typeface="Times New Roman" panose="02020603050405020304" pitchFamily="18" charset="0"/>
                <a:ea typeface="Calibri" panose="020F0502020204030204" pitchFamily="34" charset="0"/>
              </a:rPr>
              <a:t>, which </a:t>
            </a:r>
            <a:r>
              <a:rPr lang="en-US" sz="1200" dirty="0">
                <a:effectLst/>
                <a:latin typeface="Times New Roman" panose="02020603050405020304" pitchFamily="18" charset="0"/>
                <a:ea typeface="Calibri" panose="020F0502020204030204" pitchFamily="34" charset="0"/>
              </a:rPr>
              <a:t>encodes a </a:t>
            </a:r>
            <a:r>
              <a:rPr lang="en-US" sz="1200" dirty="0">
                <a:solidFill>
                  <a:srgbClr val="212121"/>
                </a:solidFill>
                <a:effectLst/>
                <a:highlight>
                  <a:srgbClr val="FFFFFF"/>
                </a:highlight>
                <a:latin typeface="Times New Roman" panose="02020603050405020304" pitchFamily="18" charset="0"/>
                <a:ea typeface="Calibri" panose="020F0502020204030204" pitchFamily="34" charset="0"/>
              </a:rPr>
              <a:t>β-</a:t>
            </a:r>
            <a:r>
              <a:rPr lang="en-US" sz="1200" dirty="0">
                <a:effectLst/>
                <a:latin typeface="Times New Roman" panose="02020603050405020304" pitchFamily="18" charset="0"/>
                <a:ea typeface="Calibri" panose="020F0502020204030204" pitchFamily="34" charset="0"/>
              </a:rPr>
              <a:t>lactamase enzyme which hydrolytically destroys </a:t>
            </a:r>
            <a:r>
              <a:rPr lang="en-US" sz="1200" dirty="0">
                <a:solidFill>
                  <a:srgbClr val="212121"/>
                </a:solidFill>
                <a:effectLst/>
                <a:highlight>
                  <a:srgbClr val="FFFFFF"/>
                </a:highlight>
                <a:latin typeface="Times New Roman" panose="02020603050405020304" pitchFamily="18" charset="0"/>
                <a:ea typeface="Calibri" panose="020F0502020204030204" pitchFamily="34" charset="0"/>
              </a:rPr>
              <a:t>β-lactam antibiotics, and is the primary determinant of p</a:t>
            </a:r>
            <a:r>
              <a:rPr lang="en-US" sz="1200" dirty="0">
                <a:effectLst/>
                <a:latin typeface="Times New Roman" panose="02020603050405020304" pitchFamily="18" charset="0"/>
                <a:ea typeface="Calibri" panose="020F0502020204030204" pitchFamily="34" charset="0"/>
              </a:rPr>
              <a:t>henotypic resistance to benzylpenicillin in staphylococci</a:t>
            </a: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Ten of the 30 </a:t>
            </a:r>
            <a:r>
              <a:rPr lang="en-US" sz="1200" i="1" dirty="0">
                <a:effectLst/>
                <a:latin typeface="Times New Roman" panose="02020603050405020304" pitchFamily="18" charset="0"/>
                <a:ea typeface="Calibri" panose="020F0502020204030204" pitchFamily="34" charset="0"/>
              </a:rPr>
              <a:t>S. chromogenes</a:t>
            </a:r>
            <a:r>
              <a:rPr lang="en-US" sz="1200" dirty="0">
                <a:effectLst/>
                <a:latin typeface="Times New Roman" panose="02020603050405020304" pitchFamily="18" charset="0"/>
                <a:ea typeface="Calibri" panose="020F0502020204030204" pitchFamily="34" charset="0"/>
              </a:rPr>
              <a:t> isolates were positive for </a:t>
            </a:r>
            <a:r>
              <a:rPr lang="en-US" sz="1200" i="1" dirty="0" err="1">
                <a:effectLst/>
                <a:latin typeface="Times New Roman" panose="02020603050405020304" pitchFamily="18" charset="0"/>
                <a:ea typeface="Calibri" panose="020F0502020204030204" pitchFamily="34" charset="0"/>
              </a:rPr>
              <a:t>blaZ</a:t>
            </a:r>
            <a:r>
              <a:rPr lang="en-US" sz="1200" i="1" dirty="0">
                <a:effectLst/>
                <a:latin typeface="Times New Roman" panose="02020603050405020304" pitchFamily="18" charset="0"/>
                <a:ea typeface="Calibri" panose="020F0502020204030204" pitchFamily="34" charset="0"/>
              </a:rPr>
              <a:t>. </a:t>
            </a:r>
            <a:r>
              <a:rPr lang="en-US" sz="1200" i="0" dirty="0">
                <a:effectLst/>
                <a:latin typeface="Times New Roman" panose="02020603050405020304" pitchFamily="18" charset="0"/>
                <a:ea typeface="Calibri" panose="020F0502020204030204" pitchFamily="34" charset="0"/>
              </a:rPr>
              <a:t>This mosaic plot shows the proportion of </a:t>
            </a:r>
            <a:r>
              <a:rPr lang="en-US" sz="1200" i="0" dirty="0" err="1">
                <a:effectLst/>
                <a:latin typeface="Times New Roman" panose="02020603050405020304" pitchFamily="18" charset="0"/>
                <a:ea typeface="Calibri" panose="020F0502020204030204" pitchFamily="34" charset="0"/>
              </a:rPr>
              <a:t>blaZ</a:t>
            </a:r>
            <a:r>
              <a:rPr lang="en-US" sz="1200" i="0" dirty="0">
                <a:effectLst/>
                <a:latin typeface="Times New Roman" panose="02020603050405020304" pitchFamily="18" charset="0"/>
                <a:ea typeface="Calibri" panose="020F0502020204030204" pitchFamily="34" charset="0"/>
              </a:rPr>
              <a:t> positives isolates in each SCC category, with </a:t>
            </a:r>
            <a:r>
              <a:rPr lang="en-US" sz="1200" i="0" dirty="0" err="1">
                <a:effectLst/>
                <a:latin typeface="Times New Roman" panose="02020603050405020304" pitchFamily="18" charset="0"/>
                <a:ea typeface="Calibri" panose="020F0502020204030204" pitchFamily="34" charset="0"/>
              </a:rPr>
              <a:t>blaZ</a:t>
            </a:r>
            <a:r>
              <a:rPr lang="en-US" sz="1200" i="0" dirty="0">
                <a:effectLst/>
                <a:latin typeface="Times New Roman" panose="02020603050405020304" pitchFamily="18" charset="0"/>
                <a:ea typeface="Calibri" panose="020F0502020204030204" pitchFamily="34" charset="0"/>
              </a:rPr>
              <a:t> gene carriage along </a:t>
            </a:r>
            <a:r>
              <a:rPr lang="en-US" sz="1200" i="0" dirty="0" err="1">
                <a:effectLst/>
                <a:latin typeface="Times New Roman" panose="02020603050405020304" pitchFamily="18" charset="0"/>
                <a:ea typeface="Calibri" panose="020F0502020204030204" pitchFamily="34" charset="0"/>
              </a:rPr>
              <a:t>tohe</a:t>
            </a:r>
            <a:r>
              <a:rPr lang="en-US" sz="1200" i="0" dirty="0">
                <a:effectLst/>
                <a:latin typeface="Times New Roman" panose="02020603050405020304" pitchFamily="18" charset="0"/>
                <a:ea typeface="Calibri" panose="020F0502020204030204" pitchFamily="34" charset="0"/>
              </a:rPr>
              <a:t> top, and SCC category along the left side. There were </a:t>
            </a:r>
            <a:r>
              <a:rPr lang="en-US" sz="1200" dirty="0">
                <a:effectLst/>
                <a:latin typeface="Times New Roman" panose="02020603050405020304" pitchFamily="18" charset="0"/>
                <a:ea typeface="Calibri" panose="020F0502020204030204" pitchFamily="34" charset="0"/>
              </a:rPr>
              <a:t>6 </a:t>
            </a:r>
            <a:r>
              <a:rPr lang="en-US" sz="1200" dirty="0" err="1">
                <a:effectLst/>
                <a:latin typeface="Times New Roman" panose="02020603050405020304" pitchFamily="18" charset="0"/>
                <a:ea typeface="Calibri" panose="020F0502020204030204" pitchFamily="34" charset="0"/>
              </a:rPr>
              <a:t>blaZ</a:t>
            </a:r>
            <a:r>
              <a:rPr lang="en-US" sz="1200" dirty="0">
                <a:effectLst/>
                <a:latin typeface="Times New Roman" panose="02020603050405020304" pitchFamily="18" charset="0"/>
                <a:ea typeface="Calibri" panose="020F0502020204030204" pitchFamily="34" charset="0"/>
              </a:rPr>
              <a:t> positive isolates in the HIGH SCC IMI category and 4 in the LOW SCC IMI category. As fairly evident from this figure, </a:t>
            </a:r>
            <a:r>
              <a:rPr lang="en-US" sz="1200" i="1" dirty="0" err="1">
                <a:effectLst/>
                <a:latin typeface="Times New Roman" panose="02020603050405020304" pitchFamily="18" charset="0"/>
                <a:ea typeface="Calibri" panose="020F0502020204030204" pitchFamily="34" charset="0"/>
              </a:rPr>
              <a:t>blaZ</a:t>
            </a:r>
            <a:r>
              <a:rPr lang="en-US" sz="1200" dirty="0">
                <a:effectLst/>
                <a:latin typeface="Times New Roman" panose="02020603050405020304" pitchFamily="18" charset="0"/>
                <a:ea typeface="Calibri" panose="020F0502020204030204" pitchFamily="34" charset="0"/>
              </a:rPr>
              <a:t> gene carriage was not found to be a significant predictor of SCC category (HIGH vs. LOW) for an isolate in a mixed-effects logistic regression model. </a:t>
            </a:r>
            <a:endParaRPr lang="en-US" dirty="0"/>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41</a:t>
            </a:fld>
            <a:endParaRPr lang="en-US"/>
          </a:p>
        </p:txBody>
      </p:sp>
    </p:spTree>
    <p:extLst>
      <p:ext uri="{BB962C8B-B14F-4D97-AF65-F5344CB8AC3E}">
        <p14:creationId xmlns:p14="http://schemas.microsoft.com/office/powerpoint/2010/main" val="1592380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overview of our 10 enrolled herds. </a:t>
            </a:r>
            <a:r>
              <a:rPr lang="en-US" sz="1200" dirty="0">
                <a:solidFill>
                  <a:schemeClr val="tx1"/>
                </a:solidFill>
                <a:effectLst/>
                <a:latin typeface="+mn-lt"/>
                <a:ea typeface="+mn-ea"/>
                <a:cs typeface="+mn-cs"/>
              </a:rPr>
              <a:t>The median number of lactating cows was 59 (range: 39-77)</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with a variety of breeds represented. You can see that the weighted average somatic cell count from the last test date prior to starting the study ranged pretty widely between the enrolled herds, </a:t>
            </a:r>
          </a:p>
          <a:p>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r>
              <a:rPr lang="en-US" sz="1800" kern="0" dirty="0">
                <a:effectLst/>
                <a:latin typeface="Times New Roman" panose="02020603050405020304" pitchFamily="18" charset="0"/>
                <a:ea typeface="Times New Roman" panose="02020603050405020304" pitchFamily="18" charset="0"/>
              </a:rPr>
              <a:t>Five farms housed cows in a tiestall bedded with wood shavings, and 5 utilized a bedded pack system (3 actively managed for composting by tilling, 2 static/deep-bedded packs). </a:t>
            </a:r>
          </a:p>
          <a:p>
            <a:endParaRPr lang="en-US" sz="1800" kern="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endParaRPr lang="en-US" sz="1800" kern="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US" sz="1200" dirty="0">
              <a:solidFill>
                <a:srgbClr val="000000"/>
              </a:solidFill>
              <a:effectLst/>
              <a:latin typeface="Calibri" panose="020F0502020204030204" pitchFamily="34" charset="0"/>
              <a:cs typeface="Calibri" panose="020F0502020204030204" pitchFamily="34" charset="0"/>
            </a:endParaRPr>
          </a:p>
          <a:p>
            <a:r>
              <a:rPr lang="en-US" b="0" i="0" dirty="0">
                <a:solidFill>
                  <a:srgbClr val="1F497D"/>
                </a:solidFill>
                <a:effectLst/>
                <a:latin typeface="Calibri" panose="020F0502020204030204" pitchFamily="34" charset="0"/>
              </a:rPr>
              <a:t>[The average SCC of the lactating cows in the herd is adjusted (weighted) to account for level of milk production – so a cow making a lot of high cell count milk contributes more to the average than a cow making a lower volume of milk but with the same milk SCC]</a:t>
            </a:r>
          </a:p>
          <a:p>
            <a:endParaRPr lang="en-US" b="0" i="0" dirty="0">
              <a:solidFill>
                <a:srgbClr val="1F497D"/>
              </a:solidFill>
              <a:effectLst/>
              <a:latin typeface="Calibri" panose="020F0502020204030204" pitchFamily="34" charset="0"/>
            </a:endParaRPr>
          </a:p>
          <a:p>
            <a:r>
              <a:rPr lang="en-US" b="0" i="0" dirty="0">
                <a:solidFill>
                  <a:srgbClr val="1F1F1F"/>
                </a:solidFill>
                <a:effectLst/>
                <a:highlight>
                  <a:srgbClr val="FFFFFF"/>
                </a:highlight>
                <a:latin typeface="Google Sans"/>
              </a:rPr>
              <a:t>Rolling Herd Average for milk production represents </a:t>
            </a:r>
            <a:r>
              <a:rPr lang="en-US" b="0" i="0" dirty="0">
                <a:solidFill>
                  <a:srgbClr val="040C28"/>
                </a:solidFill>
                <a:effectLst/>
                <a:latin typeface="Google Sans"/>
              </a:rPr>
              <a:t>the average amount of milk produced by the average cow in the herd for the last 365 days</a:t>
            </a:r>
            <a:r>
              <a:rPr lang="en-US" b="0" i="0" dirty="0">
                <a:solidFill>
                  <a:srgbClr val="1F1F1F"/>
                </a:solidFill>
                <a:effectLst/>
                <a:highlight>
                  <a:srgbClr val="FFFFFF"/>
                </a:highlight>
                <a:latin typeface="Google Sans"/>
              </a:rPr>
              <a:t>. </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092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rPr>
              <a:t>Table 6.1</a:t>
            </a:r>
            <a:r>
              <a:rPr lang="en-US" sz="1800" kern="0" dirty="0">
                <a:solidFill>
                  <a:srgbClr val="000000"/>
                </a:solidFill>
                <a:effectLst/>
                <a:latin typeface="Times New Roman" panose="02020603050405020304" pitchFamily="18" charset="0"/>
                <a:ea typeface="Times New Roman" panose="02020603050405020304" pitchFamily="18" charset="0"/>
              </a:rPr>
              <a:t> Agreement between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gene carriage and phenotypic susceptibility (using agar dilution) to penicillin by strain type (ST; as determined by MLST) for 27 </a:t>
            </a:r>
            <a:r>
              <a:rPr lang="en-US" sz="1800" i="1" kern="0" dirty="0">
                <a:solidFill>
                  <a:srgbClr val="000000"/>
                </a:solidFill>
                <a:effectLst/>
                <a:latin typeface="Times New Roman" panose="02020603050405020304" pitchFamily="18" charset="0"/>
                <a:ea typeface="Times New Roman" panose="02020603050405020304" pitchFamily="18" charset="0"/>
              </a:rPr>
              <a:t>Staphylococcus chromogenes </a:t>
            </a:r>
            <a:r>
              <a:rPr lang="en-US" sz="1800" kern="0" dirty="0">
                <a:solidFill>
                  <a:srgbClr val="000000"/>
                </a:solidFill>
                <a:effectLst/>
                <a:latin typeface="Times New Roman" panose="02020603050405020304" pitchFamily="18" charset="0"/>
                <a:ea typeface="Times New Roman" panose="02020603050405020304" pitchFamily="18" charset="0"/>
              </a:rPr>
              <a:t>isolates associated with persistent bovine intramammary infections. Isolates were defined as susceptible to penicillin if their MIC was 0.12 µg/mL or lower, and resistant if their MIC was 0.25 µg/mL (2018 Clinical &amp; Laboratory Standards Institute guidelines). N = no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Y = positive for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S = susceptible to penicillin; R = resistant to penicillin.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43</a:t>
            </a:fld>
            <a:endParaRPr lang="en-US"/>
          </a:p>
        </p:txBody>
      </p:sp>
    </p:spTree>
    <p:extLst>
      <p:ext uri="{BB962C8B-B14F-4D97-AF65-F5344CB8AC3E}">
        <p14:creationId xmlns:p14="http://schemas.microsoft.com/office/powerpoint/2010/main" val="3313864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Aptos" panose="020B0004020202020204" pitchFamily="34" charset="0"/>
              </a:rPr>
              <a:t>Table one shows the unconditional, median quarter-level prevalence and range for the six most-commonly found pathogens or pathogen groups causing intramammary infections, on 10 organic dairy farms in Vermont. The pathogen or pathogen group is listed over here on the left, and the number of visits to each farm is listed in this top row. Most farms were visited three times, but the number of visits ranged between 2 and 4.  The median quarter-level prevalence by farm can be found in these columns for the 5 tiestall farms included in the study, and in these columns for the 5 bedded pack farms. The overall prevalence for all 10 farms included in the study can be found in the column all the way to the right.</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Overall, the majority of IMI were caused by all non-aureus and staphylococci and mammaliicocci species combined, a group known as NASM (median prevalence of 20%), followed by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Strep. </a:t>
            </a:r>
            <a:r>
              <a:rPr lang="en-US"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uberis</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(3.4%),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Staph. aureus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(3.2%), and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Staph. haemolyticus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(1.3%).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For the most part, quarter-level prevalence of IMI by pathogen was similar between BP and TS in the current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libri" panose="020F0502020204030204" pitchFamily="34" charset="0"/>
                <a:ea typeface="Calibri" panose="020F0502020204030204" pitchFamily="34" charset="0"/>
                <a:cs typeface="Times New Roman" panose="02020603050405020304" pitchFamily="18" charset="0"/>
              </a:rPr>
              <a:t>Most common species for BP: 1) NASM, 2) Strep. </a:t>
            </a:r>
            <a:r>
              <a:rPr lang="en-US" sz="1800" i="1" dirty="0" err="1">
                <a:latin typeface="Calibri" panose="020F0502020204030204" pitchFamily="34" charset="0"/>
                <a:ea typeface="Calibri" panose="020F0502020204030204" pitchFamily="34" charset="0"/>
                <a:cs typeface="Times New Roman" panose="02020603050405020304" pitchFamily="18" charset="0"/>
              </a:rPr>
              <a:t>uberis</a:t>
            </a:r>
            <a:r>
              <a:rPr lang="en-US" sz="1800" i="1" dirty="0">
                <a:latin typeface="Calibri" panose="020F0502020204030204" pitchFamily="34" charset="0"/>
                <a:ea typeface="Calibri" panose="020F0502020204030204" pitchFamily="34" charset="0"/>
                <a:cs typeface="Times New Roman" panose="02020603050405020304" pitchFamily="18" charset="0"/>
              </a:rPr>
              <a:t>, and 3) Staph. aureus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libri" panose="020F0502020204030204" pitchFamily="34" charset="0"/>
                <a:ea typeface="Calibri" panose="020F0502020204030204" pitchFamily="34" charset="0"/>
                <a:cs typeface="Times New Roman" panose="02020603050405020304" pitchFamily="18" charset="0"/>
              </a:rPr>
              <a:t>Most common species for TS: 1) NASM, 2) Staph. aureus, 3) Strep. </a:t>
            </a:r>
            <a:r>
              <a:rPr lang="en-US" sz="1800" i="1" dirty="0" err="1">
                <a:latin typeface="Calibri" panose="020F0502020204030204" pitchFamily="34" charset="0"/>
                <a:ea typeface="Calibri" panose="020F0502020204030204" pitchFamily="34" charset="0"/>
                <a:cs typeface="Times New Roman" panose="02020603050405020304" pitchFamily="18" charset="0"/>
              </a:rPr>
              <a:t>uberis</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latin typeface="Calibri" panose="020F0502020204030204" pitchFamily="34" charset="0"/>
                <a:ea typeface="Calibri" panose="020F0502020204030204" pitchFamily="34" charset="0"/>
                <a:cs typeface="Times New Roman" panose="02020603050405020304" pitchFamily="18" charset="0"/>
              </a:rPr>
              <a:t>For some pathogen groups, a large amount of variability was observed from farm to farm; an example of this is quarter-level prevalence of IMI due to corynebacterium species, where many farms had a median prevalence of 0, but this bedded pack farm had a median of 11.5 (and ranged up to 20.2 % of quarters for one visit)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44</a:t>
            </a:fld>
            <a:endParaRPr lang="en-US"/>
          </a:p>
        </p:txBody>
      </p:sp>
    </p:spTree>
    <p:extLst>
      <p:ext uri="{BB962C8B-B14F-4D97-AF65-F5344CB8AC3E}">
        <p14:creationId xmlns:p14="http://schemas.microsoft.com/office/powerpoint/2010/main" val="870577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Aptos" panose="020B0004020202020204" pitchFamily="34" charset="0"/>
              </a:rPr>
              <a:t>Table two shows the unconditional, median quarter-level prevalence and range for the seven most-commonly found NASM species. So here, we’re breaking down that group-level prevalence from the previous table to the species level for the most common group of pathogens causing IMI. Again, we have each species causing IMI listed on the left, number of farm visits along the top, and columns for the farm-level prevalence for tiestalls, bedded packs, and for all 10 farms overall.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Aptos" panose="020B0004020202020204" pitchFamily="34" charset="0"/>
            </a:endParaRPr>
          </a:p>
          <a:p>
            <a:r>
              <a:rPr lang="en-US" dirty="0"/>
              <a:t>Far and away, the most commonly found NASM species was Staph. chromogenes, with an overall prevalence of 14.6% across all 10 herds. Chromogenes was isolated from 13.1% of quarters on tiestall farms, and 16.1% of quarters on bedded packs; quarter-level prevalence for chromogenes ranged from 5.3-21.8% across the 10 farms.</a:t>
            </a:r>
          </a:p>
          <a:p>
            <a:endParaRPr lang="en-US" dirty="0"/>
          </a:p>
          <a:p>
            <a:r>
              <a:rPr lang="en-US" dirty="0"/>
              <a:t>The next most commonly found species, in order, were staph haemolyticus at 1.3% percent of quarters overall, and simulans at 0.9%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Again, for the most part, quarter-level prevalence of IMI by NASM species was similar between BP and TS in the current study, with the exception of staph. haemolyticus. The median prevalence for haemolyticus on bedded packs was three times that of the prevalence for tiestalls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Calibri" panose="020F0502020204030204" pitchFamily="34" charset="0"/>
                <a:ea typeface="Calibri" panose="020F0502020204030204" pitchFamily="34" charset="0"/>
                <a:cs typeface="Times New Roman" panose="02020603050405020304" pitchFamily="18" charset="0"/>
              </a:rPr>
              <a:t>Most common species for BP: 1) Staph. chromogenes, 2) Staph. haemolyticus, 4) Staph. simulans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Calibri" panose="020F0502020204030204" pitchFamily="34" charset="0"/>
                <a:ea typeface="Calibri" panose="020F0502020204030204" pitchFamily="34" charset="0"/>
                <a:cs typeface="Times New Roman" panose="02020603050405020304" pitchFamily="18" charset="0"/>
              </a:rPr>
              <a:t>Most common species for TS: 1) Staph. chromogenes, 2) Staph. simulans 3) Staph. haemolyticus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45</a:t>
            </a:fld>
            <a:endParaRPr lang="en-US"/>
          </a:p>
        </p:txBody>
      </p:sp>
    </p:spTree>
    <p:extLst>
      <p:ext uri="{BB962C8B-B14F-4D97-AF65-F5344CB8AC3E}">
        <p14:creationId xmlns:p14="http://schemas.microsoft.com/office/powerpoint/2010/main" val="966241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800" b="0" i="0" u="none" strike="noStrike" dirty="0">
                <a:solidFill>
                  <a:srgbClr val="000000"/>
                </a:solidFill>
                <a:effectLst/>
                <a:latin typeface="Calibri" panose="020F0502020204030204" pitchFamily="34" charset="0"/>
              </a:rPr>
              <a:t>Chromogenes: median = 1.4, range =</a:t>
            </a:r>
            <a:r>
              <a:rPr lang="en-US" dirty="0"/>
              <a:t> </a:t>
            </a:r>
            <a:r>
              <a:rPr lang="en-US" sz="1800" b="0" i="0" u="none" strike="noStrike" dirty="0">
                <a:solidFill>
                  <a:srgbClr val="000000"/>
                </a:solidFill>
                <a:effectLst/>
                <a:latin typeface="Calibri" panose="020F0502020204030204" pitchFamily="34" charset="0"/>
              </a:rPr>
              <a:t>7.2 -</a:t>
            </a:r>
            <a:r>
              <a:rPr lang="en-US" dirty="0"/>
              <a:t> </a:t>
            </a:r>
            <a:r>
              <a:rPr lang="en-US" sz="1800" b="0" i="0" u="none" strike="noStrike" dirty="0">
                <a:solidFill>
                  <a:srgbClr val="000000"/>
                </a:solidFill>
                <a:effectLst/>
                <a:latin typeface="Calibri" panose="020F0502020204030204" pitchFamily="34" charset="0"/>
              </a:rPr>
              <a:t>0.07</a:t>
            </a:r>
            <a:r>
              <a:rPr lang="en-US" dirty="0"/>
              <a:t> </a:t>
            </a:r>
          </a:p>
          <a:p>
            <a:r>
              <a:rPr lang="en-US" sz="1800" b="0" i="0" u="none" strike="noStrike" dirty="0">
                <a:solidFill>
                  <a:srgbClr val="000000"/>
                </a:solidFill>
                <a:effectLst/>
                <a:latin typeface="Calibri" panose="020F0502020204030204" pitchFamily="34" charset="0"/>
              </a:rPr>
              <a:t>No growth: Median =1.2, range = 0 -</a:t>
            </a:r>
            <a:r>
              <a:rPr lang="en-US" dirty="0"/>
              <a:t> </a:t>
            </a:r>
            <a:r>
              <a:rPr lang="en-US" sz="1800" b="0" i="0" u="none" strike="noStrike" dirty="0">
                <a:solidFill>
                  <a:srgbClr val="000000"/>
                </a:solidFill>
                <a:effectLst/>
                <a:latin typeface="Calibri" panose="020F0502020204030204" pitchFamily="34" charset="0"/>
              </a:rPr>
              <a:t>7.6</a:t>
            </a:r>
          </a:p>
          <a:p>
            <a:r>
              <a:rPr lang="en-US" sz="1800" b="0" i="0" u="none" strike="noStrike" dirty="0">
                <a:solidFill>
                  <a:srgbClr val="000000"/>
                </a:solidFill>
                <a:effectLst/>
                <a:latin typeface="Calibri" panose="020F0502020204030204" pitchFamily="34" charset="0"/>
              </a:rPr>
              <a:t>Aureus: median = 1.8, range =</a:t>
            </a:r>
            <a:r>
              <a:rPr lang="en-US" dirty="0"/>
              <a:t> </a:t>
            </a:r>
            <a:r>
              <a:rPr lang="en-US" sz="1800" b="0" i="0" u="none" strike="noStrike" dirty="0">
                <a:solidFill>
                  <a:srgbClr val="000000"/>
                </a:solidFill>
                <a:effectLst/>
                <a:latin typeface="Calibri" panose="020F0502020204030204" pitchFamily="34" charset="0"/>
              </a:rPr>
              <a:t>0.04 –</a:t>
            </a:r>
            <a:r>
              <a:rPr lang="en-US" dirty="0"/>
              <a:t> </a:t>
            </a:r>
            <a:r>
              <a:rPr lang="en-US" sz="1800" b="0" i="0" u="none" strike="noStrike" dirty="0">
                <a:solidFill>
                  <a:srgbClr val="000000"/>
                </a:solidFill>
                <a:effectLst/>
                <a:latin typeface="Calibri" panose="020F0502020204030204" pitchFamily="34" charset="0"/>
              </a:rPr>
              <a:t>6</a:t>
            </a:r>
          </a:p>
          <a:p>
            <a:endParaRPr lang="en-US" sz="1800" b="0" i="0" u="none" strike="noStrike" dirty="0">
              <a:solidFill>
                <a:srgbClr val="000000"/>
              </a:solidFill>
              <a:effectLst/>
              <a:latin typeface="Calibri" panose="020F0502020204030204" pitchFamily="34" charset="0"/>
            </a:endParaRPr>
          </a:p>
          <a:p>
            <a:r>
              <a:rPr lang="en-US" b="1" i="0" dirty="0">
                <a:solidFill>
                  <a:srgbClr val="000000"/>
                </a:solidFill>
                <a:effectLst/>
                <a:highlight>
                  <a:srgbClr val="FFFFFF"/>
                </a:highlight>
                <a:latin typeface="Aptos" panose="020B0004020202020204" pitchFamily="34" charset="0"/>
              </a:rPr>
              <a:t>Figure S1</a:t>
            </a:r>
            <a:r>
              <a:rPr lang="en-US" b="0" i="0" dirty="0">
                <a:solidFill>
                  <a:srgbClr val="000000"/>
                </a:solidFill>
                <a:effectLst/>
                <a:highlight>
                  <a:srgbClr val="FFFFFF"/>
                </a:highlight>
                <a:latin typeface="Aptos" panose="020B0004020202020204" pitchFamily="34" charset="0"/>
              </a:rPr>
              <a:t>. Variation in somatic cell score (SCS) for quarters with consecutive observations (≥2) repeatedly positive for an IMI due to S. chromogenes and S. aureus, or repeatedly identified as no growth. The absolute difference was found between the minimum and maximum SCS observed for a quarter over consecutive observations of an IMI due to the same NASM species (or repeated observations of no growth), and is presented as variation in SCS. Quarter-day observations were collected from 1,272 quarters belonging to 360 cows during a longitudinal, cross-sectional observational study of 10 certified organic dairy farms in Vermont (US). Each box contains 50% of the data for a species, the median (line), and is bounded by the 25th and 75th percentiles. The upper whisker represents the largest observation less than or equal to the 75th quartile plus 1.5 times the interquartile range, while the lower whisker represents the smallest observation greater than or equal to the 25th quartile minus 1.5 times the interquartile range.</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51</a:t>
            </a:fld>
            <a:endParaRPr lang="en-US"/>
          </a:p>
        </p:txBody>
      </p:sp>
    </p:spTree>
    <p:extLst>
      <p:ext uri="{BB962C8B-B14F-4D97-AF65-F5344CB8AC3E}">
        <p14:creationId xmlns:p14="http://schemas.microsoft.com/office/powerpoint/2010/main" val="2179261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 primary reason for antimicrobial drug usage in adult dairy cows in the US is for treatment of mastitis, which is inflammation of the mammary gland, most commonly caused by a bacterial infection. (Pol and </a:t>
            </a:r>
            <a:r>
              <a:rPr lang="en-US" sz="1800" dirty="0" err="1">
                <a:effectLst/>
                <a:latin typeface="Times New Roman" panose="02020603050405020304" pitchFamily="18" charset="0"/>
                <a:ea typeface="Calibri" panose="020F0502020204030204" pitchFamily="34" charset="0"/>
              </a:rPr>
              <a:t>Ruegg</a:t>
            </a:r>
            <a:r>
              <a:rPr lang="en-US" sz="1800" dirty="0">
                <a:effectLst/>
                <a:latin typeface="Times New Roman" panose="02020603050405020304" pitchFamily="18" charset="0"/>
                <a:ea typeface="Calibri" panose="020F0502020204030204" pitchFamily="34" charset="0"/>
              </a:rPr>
              <a:t>, 2007b)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Traditionally, intramammary antimicrobial usage has been (and still is) an important component of udder health programs, as demonstrated by considering the classic 5 point plan put forth to control mastitis by the Milk Marketing Board of England and Wales in 1971.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This plan has become more detailed and nuanced over time, but as you can see from these materials distributed back then to farmers, 2 of the 5 points consisted of treating cows with intramammary antimicrobials (treatment of clinical cases and dry cow therapy). Although it’s an oversimplification, this visual demonstrates that without being able to use antimicrobials, organic dairy farms are left with limited available options to effectively treat and control mastitis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Additionally, although the reality is more nuanced, this classic, but rather overly dramatic diagram, illustrates how the inability to treat mastitis could potentially result in worse overall udder health on organic vs. conventional dairies. Here we see our mammary gland becomes infected, progresses to diseased, and then has three potential outcomes: therapy with antimicrobials to return to a healthy state, or spontaneous recovery without treatment, or death.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J Eric </a:t>
            </a:r>
            <a:r>
              <a:rPr lang="en-US" sz="1800" kern="100" dirty="0" err="1">
                <a:effectLst/>
                <a:latin typeface="Times New Roman" panose="02020603050405020304" pitchFamily="18" charset="0"/>
                <a:ea typeface="Calibri" panose="020F0502020204030204" pitchFamily="34" charset="0"/>
              </a:rPr>
              <a:t>Hillerton</a:t>
            </a:r>
            <a:r>
              <a:rPr lang="en-US" sz="1800" kern="100" dirty="0">
                <a:effectLst/>
                <a:latin typeface="Times New Roman" panose="02020603050405020304" pitchFamily="18" charset="0"/>
                <a:ea typeface="Calibri" panose="020F0502020204030204" pitchFamily="34" charset="0"/>
              </a:rPr>
              <a:t>; James Booth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Dodd, F.H., F.K. Neave, and R.G. </a:t>
            </a:r>
            <a:r>
              <a:rPr lang="en-US" sz="2800" dirty="0" err="1"/>
              <a:t>Kingwill</a:t>
            </a:r>
            <a:r>
              <a:rPr lang="en-US" sz="2800" dirty="0"/>
              <a:t>. 1964. Control of udder infection by management. J. Dairy Sci. 47:1109-1114.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Five-point plan, Veterinary Research Unit led by James Booth of the Milk Marketing Board of England and Wales (MMB) 1971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New Zealand Ministry of Agriculture and Fisheries leaflet, Milking Management, 1974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Zwald</a:t>
            </a:r>
            <a:r>
              <a:rPr lang="en-US" sz="1800" dirty="0">
                <a:effectLst/>
                <a:latin typeface="Times New Roman" panose="02020603050405020304" pitchFamily="18" charset="0"/>
                <a:ea typeface="Calibri" panose="020F0502020204030204" pitchFamily="34" charset="0"/>
              </a:rPr>
              <a:t> et al., 2004)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rPr>
              <a:t>Stiglbauer</a:t>
            </a:r>
            <a:r>
              <a:rPr lang="en-US" sz="1800" dirty="0">
                <a:effectLst/>
                <a:latin typeface="Times New Roman" panose="02020603050405020304" pitchFamily="18" charset="0"/>
                <a:ea typeface="Calibri" panose="020F0502020204030204" pitchFamily="34" charset="0"/>
              </a:rPr>
              <a:t> et al.,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USDA. 2024. USDA Organic Regulations. Accessed June 7, 2024.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https://www.ecfr.gov/current/title-7/subtitle-B/chapter-I/subchapter-M/part-205?toc=1</a:t>
            </a: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55</a:t>
            </a:fld>
            <a:endParaRPr lang="en-US"/>
          </a:p>
        </p:txBody>
      </p:sp>
    </p:spTree>
    <p:extLst>
      <p:ext uri="{BB962C8B-B14F-4D97-AF65-F5344CB8AC3E}">
        <p14:creationId xmlns:p14="http://schemas.microsoft.com/office/powerpoint/2010/main" val="2298331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800" kern="0" dirty="0">
                <a:solidFill>
                  <a:srgbClr val="000000"/>
                </a:solidFill>
                <a:effectLst/>
                <a:latin typeface="Times New Roman" panose="02020603050405020304" pitchFamily="18" charset="0"/>
                <a:ea typeface="Times New Roman" panose="02020603050405020304" pitchFamily="18" charset="0"/>
              </a:rPr>
              <a:t>Enrolled farms were a non-probability subsample of certified organic dairies in Vermont which had participated in previous studies. Other inclusion criteria were that farms: 1) </a:t>
            </a:r>
            <a:r>
              <a:rPr lang="en-US" sz="1800" dirty="0">
                <a:effectLst/>
                <a:latin typeface="Times New Roman" panose="02020603050405020304" pitchFamily="18" charset="0"/>
                <a:ea typeface="Calibri" panose="020F0502020204030204" pitchFamily="34" charset="0"/>
              </a:rPr>
              <a:t>milked between 35-120 cows</a:t>
            </a:r>
            <a:r>
              <a:rPr lang="en-US" sz="1800" kern="0" dirty="0">
                <a:solidFill>
                  <a:srgbClr val="000000"/>
                </a:solidFill>
                <a:effectLst/>
                <a:latin typeface="Times New Roman" panose="02020603050405020304" pitchFamily="18" charset="0"/>
                <a:ea typeface="Times New Roman" panose="02020603050405020304" pitchFamily="18" charset="0"/>
              </a:rPr>
              <a:t> and 2) used either a </a:t>
            </a:r>
            <a:r>
              <a:rPr lang="en-US" sz="1800" dirty="0">
                <a:effectLst/>
                <a:latin typeface="Times New Roman" panose="02020603050405020304" pitchFamily="18" charset="0"/>
                <a:ea typeface="Calibri" panose="020F0502020204030204" pitchFamily="34" charset="0"/>
              </a:rPr>
              <a:t>tiestall barn bedded with shavings or a bedded pack system to house lactating dairy cows, </a:t>
            </a:r>
            <a:r>
              <a:rPr lang="en-US" dirty="0"/>
              <a:t>FOR their WINTER HOUSING system, as most of these herds are primarily pasture-based during the grazing season</a:t>
            </a:r>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56</a:t>
            </a:fld>
            <a:endParaRPr lang="en-US"/>
          </a:p>
        </p:txBody>
      </p:sp>
    </p:spTree>
    <p:extLst>
      <p:ext uri="{BB962C8B-B14F-4D97-AF65-F5344CB8AC3E}">
        <p14:creationId xmlns:p14="http://schemas.microsoft.com/office/powerpoint/2010/main" val="858022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 given the continued increase in demand for organic dairy products and the importance of organic dairies to Vermont, a longitudinal study was undertaken to describe the diversity of species causing IMI on organic dairy farms in the state. The specific objectives of the project were to characterize the prevalence of IMI caused by different microorganisms for 10 small-midsize organic farms in Vermont, both for farms using TS (the most common facility type used by organic farms in the state), and farms using bedded packs.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imes New Roman" panose="02020603050405020304" pitchFamily="18" charset="0"/>
                <a:ea typeface="Calibri" panose="020F0502020204030204" pitchFamily="34" charset="0"/>
              </a:rPr>
              <a:t>Organic dairy producers with small-midsize farms in the Northeastern US have expressed interest in bedded pack systems (BP) as an option to house cows during the non-grazing season, as these facilities integrate well with pasture-based farm systems.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For the purposes of this study, the inclusive term “bedded pack” was used to describe enclosed loose housing facilities, which were deeply bedded with organic material. </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As interest in BP grow among organic farmers, it is important to understand if there are any udder health implications for farms using this facility type. </a:t>
            </a: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8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This data comes from a longitudinal study of 10 certified organic dairy farms in Vermont carried out in Winter 2019-2020. </a:t>
            </a:r>
            <a:r>
              <a:rPr lang="en-US" sz="1800" kern="0" dirty="0">
                <a:solidFill>
                  <a:srgbClr val="000000"/>
                </a:solidFill>
                <a:effectLst/>
                <a:latin typeface="Times New Roman" panose="02020603050405020304" pitchFamily="18" charset="0"/>
                <a:ea typeface="Times New Roman" panose="02020603050405020304" pitchFamily="18" charset="0"/>
              </a:rPr>
              <a:t>Enrolled farms were a non-probability subsample of certified organic dairies in Vermont which had participated in previous studies, </a:t>
            </a:r>
            <a:r>
              <a:rPr lang="en-US" sz="1800" dirty="0">
                <a:effectLst/>
                <a:latin typeface="Times New Roman" panose="02020603050405020304" pitchFamily="18" charset="0"/>
                <a:ea typeface="Calibri" panose="020F0502020204030204" pitchFamily="34" charset="0"/>
              </a:rPr>
              <a:t>milked between 35-120 cows</a:t>
            </a:r>
            <a:r>
              <a:rPr lang="en-US" sz="1800" kern="0" dirty="0">
                <a:solidFill>
                  <a:srgbClr val="000000"/>
                </a:solidFill>
                <a:effectLst/>
                <a:latin typeface="Times New Roman" panose="02020603050405020304" pitchFamily="18" charset="0"/>
                <a:ea typeface="Times New Roman" panose="02020603050405020304" pitchFamily="18" charset="0"/>
              </a:rPr>
              <a:t> and used either a </a:t>
            </a:r>
            <a:r>
              <a:rPr lang="en-US" sz="1800" dirty="0">
                <a:effectLst/>
                <a:latin typeface="Times New Roman" panose="02020603050405020304" pitchFamily="18" charset="0"/>
                <a:ea typeface="Calibri" panose="020F0502020204030204" pitchFamily="34" charset="0"/>
              </a:rPr>
              <a:t>tiestall barn bedded with shavings or a bedded pack system to house lactating dairy cows, </a:t>
            </a:r>
            <a:r>
              <a:rPr lang="en-US" sz="1800" dirty="0"/>
              <a:t>FOR their WINTER HOUSING system, as most of these herds are primarily pasture-based during the grazing season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Most herds were sampled 3 times, with 4-6 weeks elapsing between each farm visit.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From each of the 10 enrolled herds, thirty-five lactating cows of varying parity in early- to mid-lactation were chosen at random to be sampled for the duration of the study. At each farm visit, duplicate quarter milk samples were aseptically collected from each lactating quarter immediately before milking for all enrolled cows. </a:t>
            </a:r>
            <a:r>
              <a:rPr lang="en-US" sz="2000" dirty="0">
                <a:effectLst/>
                <a:latin typeface="Times New Roman" panose="02020603050405020304" pitchFamily="18" charset="0"/>
                <a:ea typeface="Calibri" panose="020F0502020204030204" pitchFamily="34" charset="0"/>
              </a:rPr>
              <a:t>Around the time of the first farm visit, herd records were captured from the record processing center working with 9 of the participating herds to obtain freshening date and parity for the current lactation. </a:t>
            </a:r>
            <a:endParaRPr lang="en-US" sz="1800" dirty="0">
              <a:latin typeface="+mn-lt"/>
            </a:endParaRPr>
          </a:p>
        </p:txBody>
      </p:sp>
      <p:sp>
        <p:nvSpPr>
          <p:cNvPr id="4" name="Slide Number Placeholder 3"/>
          <p:cNvSpPr>
            <a:spLocks noGrp="1"/>
          </p:cNvSpPr>
          <p:nvPr>
            <p:ph type="sldNum" sz="quarter" idx="5"/>
          </p:nvPr>
        </p:nvSpPr>
        <p:spPr/>
        <p:txBody>
          <a:bodyPr/>
          <a:lstStyle/>
          <a:p>
            <a:fld id="{964160AC-3468-476C-BCB9-173D80028054}" type="slidenum">
              <a:rPr lang="en-US" smtClean="0"/>
              <a:t>6</a:t>
            </a:fld>
            <a:endParaRPr lang="en-US"/>
          </a:p>
        </p:txBody>
      </p:sp>
    </p:spTree>
    <p:extLst>
      <p:ext uri="{BB962C8B-B14F-4D97-AF65-F5344CB8AC3E}">
        <p14:creationId xmlns:p14="http://schemas.microsoft.com/office/powerpoint/2010/main" val="84624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After every farm visit, </a:t>
            </a:r>
            <a:r>
              <a:rPr lang="en-US" sz="1600" dirty="0">
                <a:effectLst/>
                <a:latin typeface="+mn-lt"/>
                <a:ea typeface="Calibri" panose="020F0502020204030204" pitchFamily="34" charset="0"/>
              </a:rPr>
              <a:t>standard aerobic bacteriological culture of quartermilk samples was performed in duplicate to identify intramammary infections; </a:t>
            </a:r>
            <a:r>
              <a:rPr lang="en-US" sz="1600" dirty="0"/>
              <a:t>additionally, an aliquot was frozen for submission to the state agricultural lab for </a:t>
            </a:r>
            <a:r>
              <a:rPr lang="en-US" sz="1600" b="0" i="0" u="none" strike="noStrike" baseline="0" dirty="0">
                <a:latin typeface="Berkeley-Medium"/>
              </a:rPr>
              <a:t>quarter-level somatic cell count using flow cytometry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Calibri" panose="020F0502020204030204" pitchFamily="34" charset="0"/>
              </a:rPr>
              <a:t>Bacteria deemed to be causing IMI were first presumptively identified based on morphology, hemolytic pattern, and standard bench-top diagnostic methods, and then sent to the Adkin’s lab in Missouri for further identification using MALDI-</a:t>
            </a:r>
            <a:r>
              <a:rPr lang="en-US" sz="1600" dirty="0" err="1">
                <a:effectLst/>
                <a:latin typeface="+mn-lt"/>
                <a:ea typeface="Calibri" panose="020F0502020204030204" pitchFamily="34" charset="0"/>
              </a:rPr>
              <a:t>ToF</a:t>
            </a: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Times New Roman" panose="02020603050405020304" pitchFamily="18" charset="0"/>
                <a:ea typeface="Calibri" panose="020F0502020204030204" pitchFamily="34" charset="0"/>
              </a:rPr>
              <a:t>A quarter was considered positive for an IMI when greater than or equal to 1 CFU was identified with the same morphology for both duplicate samples, and negative when there was no significant growth in that quarter on either duplicate plate. </a:t>
            </a:r>
            <a:endParaRPr lang="en-US" sz="1200" b="0" i="1"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baseline="0" dirty="0">
                <a:effectLst/>
                <a:latin typeface="Times New Roman" panose="02020603050405020304" pitchFamily="18" charset="0"/>
                <a:ea typeface="Calibri" panose="020F0502020204030204" pitchFamily="34" charset="0"/>
              </a:rPr>
              <a:t>plated 10 </a:t>
            </a:r>
            <a:r>
              <a:rPr lang="en-US" sz="1200" b="0" i="1" u="none" strike="noStrike" baseline="0" dirty="0" err="1">
                <a:effectLst/>
                <a:latin typeface="Times New Roman" panose="02020603050405020304" pitchFamily="18" charset="0"/>
                <a:ea typeface="Calibri" panose="020F0502020204030204" pitchFamily="34" charset="0"/>
              </a:rPr>
              <a:t>uL</a:t>
            </a:r>
            <a:r>
              <a:rPr lang="en-US" sz="1200" b="0" i="1" u="none" strike="noStrike" baseline="0" dirty="0">
                <a:effectLst/>
                <a:latin typeface="Times New Roman" panose="02020603050405020304" pitchFamily="18" charset="0"/>
                <a:ea typeface="Calibri" panose="020F0502020204030204" pitchFamily="34" charset="0"/>
              </a:rPr>
              <a:t> milk; would be equivalent to 100 CFU/mL</a:t>
            </a:r>
            <a:endParaRPr lang="en-US" sz="1200" b="0" i="1" u="none" strike="noStrike" baseline="0" dirty="0">
              <a:latin typeface="Berkeley-Mediu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526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Using the bacteriological status and species identification, a quarter-day IMI status was assigned to each quarter observation: 1) “healthy,” when there was no significant growth; 2) “single pathogen infection,” a particular pathogen was identified in pure culture on both plates, 3) “mixed infection,” when 2 different pathogens were identified in mixed culture on both plates; and 4) “unknown,”  when at least one of the two samples was “contaminated,” or when the set of quarter-milk samples did not meet the criteria for any of the previous categories (e.g., missing duplicate). </a:t>
            </a:r>
            <a:r>
              <a:rPr lang="en-US" sz="1800" kern="0" dirty="0">
                <a:effectLst/>
                <a:latin typeface="Times New Roman" panose="02020603050405020304" pitchFamily="18" charset="0"/>
                <a:ea typeface="Times New Roman" panose="02020603050405020304" pitchFamily="18" charset="0"/>
              </a:rPr>
              <a:t>A quarter-day observation was included in the final data set if the IMI status was classified as no growth, single pathogen infection, or mixed infection.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Quarter-level prevalence for each farm visit was calculated by dividing the number of quarters infected with a particular pathogen (or grouping of similar pathogens) by the total number of sampled quarters at risk where IMI status could be determined for that farm visit. Median and range of quarter-level prevalence for each herd was then calculated using all consecutive visits to a particular farm. Median and range of quarter-level prevalence for tiestalls and bedded packs were calculated over all 15 visits to each facility type, respectively. Overall median and range of quarter-level prevalence were calculated using all 30 visits to the 10 farms.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imes New Roman" panose="02020603050405020304" pitchFamily="18" charset="0"/>
                <a:ea typeface="Calibri" panose="020F0502020204030204" pitchFamily="34" charset="0"/>
              </a:rPr>
              <a:t>Using the bacteriological status and species identification, a quarter-day IMI status was assigned to each quarter observation: 1) “healthy,” when there was no significant growth; 2) “single pathogen infection,” when ≥ 100 CFU/mL of a particular pathogen was identified in pure culture on both plates, 3) “mixed infection,” when ≥ 100 CFU/mL of 2 different pathogens were identified in mixed culture on both plates; and 4) “unknown” “contaminated,” when ≥ 1 of the 2 samples had more than 2 morphologically distinct isolates growing on a plate; 5) and “indeterminate,”  when the set of quarter-milk samples did not meet the criteria for any of the previous categories (e.g., missing duplicate). </a:t>
            </a:r>
            <a:r>
              <a:rPr lang="en-US" sz="1600" kern="0" dirty="0">
                <a:effectLst/>
                <a:latin typeface="Times New Roman" panose="02020603050405020304" pitchFamily="18" charset="0"/>
                <a:ea typeface="Times New Roman" panose="02020603050405020304" pitchFamily="18" charset="0"/>
              </a:rPr>
              <a:t>A quarter-day observation was included in the final data set if the IMI status was classified as no growth, single pathogen infection, or mixed infection.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627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Aptos" panose="020B0004020202020204" pitchFamily="34" charset="0"/>
              </a:rPr>
              <a:t>Table one shows the unconditional, median quarter-level prevalence and range for the six most-commonly found pathogens or pathogen groups causing intramammary infections, on 10 organic dairy farms in Vermont. The pathogen or pathogen group is listed over here on the left, and the number of visits to each farm is listed in this top row. Most farms were visited three times, but the number of visits ranged between 2 and 4.  The median quarter-level prevalence by farm can be found in this column for the 5 tiestall farms included in the study, and in this column for the 5 bedded pack farms. The overall prevalence for all 10 farms included in the study can be found in the column all the way to the right.</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Overall, the majority of IMI were caused by all non-aureus and staphylococci and mammaliicocci species combined, a group known as NASM (median prevalence of 20%), followed by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Strep. </a:t>
            </a:r>
            <a:r>
              <a:rPr lang="en-US"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uberis</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(3.4%),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Staph. aureus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(3.2%), and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Staph. haemolyticus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(1.3%).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For the most part, quarter-level prevalence of IMI by pathogen was similar between BP and TS in the current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libri" panose="020F0502020204030204" pitchFamily="34" charset="0"/>
                <a:ea typeface="Calibri" panose="020F0502020204030204" pitchFamily="34" charset="0"/>
                <a:cs typeface="Times New Roman" panose="02020603050405020304" pitchFamily="18" charset="0"/>
              </a:rPr>
              <a:t>Most common species for BP: 1) NASM, 2) Strep. </a:t>
            </a:r>
            <a:r>
              <a:rPr lang="en-US" sz="1800" i="1" dirty="0" err="1">
                <a:latin typeface="Calibri" panose="020F0502020204030204" pitchFamily="34" charset="0"/>
                <a:ea typeface="Calibri" panose="020F0502020204030204" pitchFamily="34" charset="0"/>
                <a:cs typeface="Times New Roman" panose="02020603050405020304" pitchFamily="18" charset="0"/>
              </a:rPr>
              <a:t>uberis</a:t>
            </a:r>
            <a:r>
              <a:rPr lang="en-US" sz="1800" i="1" dirty="0">
                <a:latin typeface="Calibri" panose="020F0502020204030204" pitchFamily="34" charset="0"/>
                <a:ea typeface="Calibri" panose="020F0502020204030204" pitchFamily="34" charset="0"/>
                <a:cs typeface="Times New Roman" panose="02020603050405020304" pitchFamily="18" charset="0"/>
              </a:rPr>
              <a:t>, and 3) Staph. aureus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libri" panose="020F0502020204030204" pitchFamily="34" charset="0"/>
                <a:ea typeface="Calibri" panose="020F0502020204030204" pitchFamily="34" charset="0"/>
                <a:cs typeface="Times New Roman" panose="02020603050405020304" pitchFamily="18" charset="0"/>
              </a:rPr>
              <a:t>Most common species for TS: 1) NASM, 2) Staph. aureus, 3) Strep. </a:t>
            </a:r>
            <a:r>
              <a:rPr lang="en-US" sz="1800" i="1" dirty="0" err="1">
                <a:latin typeface="Calibri" panose="020F0502020204030204" pitchFamily="34" charset="0"/>
                <a:ea typeface="Calibri" panose="020F0502020204030204" pitchFamily="34" charset="0"/>
                <a:cs typeface="Times New Roman" panose="02020603050405020304" pitchFamily="18" charset="0"/>
              </a:rPr>
              <a:t>uberis</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9</a:t>
            </a:fld>
            <a:endParaRPr lang="en-US"/>
          </a:p>
        </p:txBody>
      </p:sp>
    </p:spTree>
    <p:extLst>
      <p:ext uri="{BB962C8B-B14F-4D97-AF65-F5344CB8AC3E}">
        <p14:creationId xmlns:p14="http://schemas.microsoft.com/office/powerpoint/2010/main" val="3498578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B78F-4C7C-965F-081F-B88D037FE2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02B312-1DCE-6618-DCC7-6189A3EDE7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2FDBB7-199C-66C7-B6BE-04E5EFCD3E2F}"/>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651605EC-170A-4335-AA2E-250FAC866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E4134-3F6C-801E-D281-B05CA841940B}"/>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231507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BE041-506B-8245-11F8-3EB9255410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F16267-C863-EDBD-7C07-0AB1D3CEA6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DA19D2-F1D6-8812-3005-5ECE110A12E6}"/>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69EDC496-B8C2-695E-3195-8C363D95B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EB81C-D475-3967-152D-0D5C650AD09C}"/>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64914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023CA-D104-DE41-FC71-5FC570BA6F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2AF1CE-FD88-24D6-3FDB-F88E2971BA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28676-62B2-A390-6C07-A7941959D83C}"/>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594ECF34-3290-0218-7989-8F71700B9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E8B64-E55B-D4F4-0257-24253E7C3474}"/>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220174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ED84-0C78-717D-1DDC-8FC779573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DD9B6D-C133-EDB9-5B27-0EB0313CDA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8154E-EA02-B715-E185-6F9A2C27299C}"/>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E38BDA05-579E-1F41-CCB9-DCC31E652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FCF39-5AD9-0C37-5CC4-A1E91C39CB76}"/>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05411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D8B5-6F87-346B-BF6D-E61534829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237C27-7187-774D-3702-1A052435E9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E9D3D-C51C-EB0C-06B9-7CC15DC67CBD}"/>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95CDD6FC-6D0C-BA76-7812-695CBC002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E38AF-0F58-9FAF-F3A1-D1FBAC34B031}"/>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59221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69A3-C47E-5F0B-1B57-73A20455E4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B5CC0-117F-EBCD-A2ED-82D815842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658206-4E77-8B8A-1843-21EF588492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E234C1-E817-8D6F-D782-133046B098FA}"/>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6" name="Footer Placeholder 5">
            <a:extLst>
              <a:ext uri="{FF2B5EF4-FFF2-40B4-BE49-F238E27FC236}">
                <a16:creationId xmlns:a16="http://schemas.microsoft.com/office/drawing/2014/main" id="{FFFC9CDD-1AE4-6B74-B4D2-1F2DB1FA2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AC286-597F-81FA-8C38-09AD22129ACF}"/>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404903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F55DE-3184-9A42-8E07-BAFE273F71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78A84E-04AB-C8E9-D809-92E11130B0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E3247A-BCBC-0887-F02E-8BF218901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A54E2A-9FBD-5446-BF19-80A052F86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85FA6A-D3DF-8762-BA09-D5DCD333C1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E44905-9839-8166-DE52-59D630F7A3E0}"/>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8" name="Footer Placeholder 7">
            <a:extLst>
              <a:ext uri="{FF2B5EF4-FFF2-40B4-BE49-F238E27FC236}">
                <a16:creationId xmlns:a16="http://schemas.microsoft.com/office/drawing/2014/main" id="{55F396B4-07E9-88B1-27E8-4115BFEC64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304B10-208B-3F90-3BC2-C0E28AAC9303}"/>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24771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51023-6031-3757-45CB-CE62C4D11D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7EADA7-F84C-1BDF-97D0-26F4EF823981}"/>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4" name="Footer Placeholder 3">
            <a:extLst>
              <a:ext uri="{FF2B5EF4-FFF2-40B4-BE49-F238E27FC236}">
                <a16:creationId xmlns:a16="http://schemas.microsoft.com/office/drawing/2014/main" id="{CAAE482E-4693-EF34-E566-0A960BEE5E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EDA64A-B106-15B7-BB77-33DDBFA9D997}"/>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37693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3B42F-AAAC-C600-9D8A-E864901DC061}"/>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3" name="Footer Placeholder 2">
            <a:extLst>
              <a:ext uri="{FF2B5EF4-FFF2-40B4-BE49-F238E27FC236}">
                <a16:creationId xmlns:a16="http://schemas.microsoft.com/office/drawing/2014/main" id="{6EA23FB7-B305-8557-7BCF-EAAC50753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868D4F-7578-4139-81DD-34CC5D3CF6F9}"/>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40642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D7DB-3256-8E7D-AF0F-E8D66B24A3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03B9E2-B524-D849-C8CC-22C6C11CA8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88E8A7-B628-AAF0-08E7-941D52153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AEE7B4-D544-1A5A-CB65-933C56812A78}"/>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6" name="Footer Placeholder 5">
            <a:extLst>
              <a:ext uri="{FF2B5EF4-FFF2-40B4-BE49-F238E27FC236}">
                <a16:creationId xmlns:a16="http://schemas.microsoft.com/office/drawing/2014/main" id="{593E7960-25B8-E6F2-EC66-73AD94519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7ADED-3A94-A62E-169E-9048CA9A66BA}"/>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1523981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20DD-3BAD-A806-0D5E-375B90F8D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3AFEF-9C58-FAAF-46EF-862492F6E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E64A13-F730-E26F-843C-84BE8488E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3D981-7745-90E2-A427-58DB30048D6F}"/>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6" name="Footer Placeholder 5">
            <a:extLst>
              <a:ext uri="{FF2B5EF4-FFF2-40B4-BE49-F238E27FC236}">
                <a16:creationId xmlns:a16="http://schemas.microsoft.com/office/drawing/2014/main" id="{3BD5D4BB-2F53-DC7B-8821-06DC4DF57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10A66A-EC98-BB75-A8A9-5CB69C3E3EFB}"/>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193284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F3A7F8-757B-0596-60F6-1B0BFAD87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E6A059-471F-C027-A374-80E5CEDFAC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8394F4-E7C0-1610-E294-DA46EFD997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17E520FB-407A-B67E-DD08-94DBA439A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F77FC2-09B5-6055-FDC7-07E41B39E2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02A8D-F345-478B-94A2-56D7FF20EDEB}" type="slidenum">
              <a:rPr lang="en-US" smtClean="0"/>
              <a:t>‹#›</a:t>
            </a:fld>
            <a:endParaRPr lang="en-US"/>
          </a:p>
        </p:txBody>
      </p:sp>
    </p:spTree>
    <p:extLst>
      <p:ext uri="{BB962C8B-B14F-4D97-AF65-F5344CB8AC3E}">
        <p14:creationId xmlns:p14="http://schemas.microsoft.com/office/powerpoint/2010/main" val="4216607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9.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package" Target="../embeddings/Microsoft_Excel_Worksheet1.xlsx"/></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png"/><Relationship Id="rId9"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41EF71-511F-497F-B78E-99ABB76ECCA0}"/>
              </a:ext>
            </a:extLst>
          </p:cNvPr>
          <p:cNvSpPr txBox="1"/>
          <p:nvPr/>
        </p:nvSpPr>
        <p:spPr>
          <a:xfrm>
            <a:off x="153674" y="4733542"/>
            <a:ext cx="12185082" cy="218521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Udder health on organic dairy farms in Vermont: a focus on the epidemiology of staphylococci causing intramammary infections in dairy cattle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400" b="1" i="1" u="none" strike="noStrike" kern="1200" cap="none" spc="0" normalizeH="0" baseline="0" noProof="0" dirty="0">
              <a:ln>
                <a:noFill/>
              </a:ln>
              <a:solidFill>
                <a:prstClr val="black"/>
              </a:solidFill>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Caitlin Jeffrey, DVM</a:t>
            </a:r>
          </a:p>
          <a:p>
            <a:pPr defTabSz="914400">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Dissertation presentation</a:t>
            </a:r>
            <a:r>
              <a:rPr lang="en-US" sz="2400" b="1" i="1" dirty="0">
                <a:solidFill>
                  <a:prstClr val="black"/>
                </a:solidFill>
                <a:latin typeface="Calibri" panose="020F0502020204030204"/>
              </a:rPr>
              <a:t>, August 26</a:t>
            </a:r>
            <a:r>
              <a:rPr lang="en-US" sz="2400" b="1" i="1" baseline="30000" dirty="0">
                <a:solidFill>
                  <a:prstClr val="black"/>
                </a:solidFill>
                <a:latin typeface="Calibri" panose="020F0502020204030204"/>
              </a:rPr>
              <a:t>th</a:t>
            </a:r>
            <a:r>
              <a:rPr lang="en-US" sz="2400" b="1" i="1" dirty="0">
                <a:solidFill>
                  <a:prstClr val="black"/>
                </a:solidFill>
                <a:latin typeface="Calibri" panose="020F0502020204030204"/>
              </a:rPr>
              <a:t>, 2024</a:t>
            </a:r>
            <a:endParaRPr kumimoji="0" lang="en-US" sz="2400" b="1" i="1" u="none" strike="noStrike" kern="1200" cap="none" spc="0" normalizeH="0" baseline="0" noProof="0" dirty="0">
              <a:ln>
                <a:noFill/>
              </a:ln>
              <a:solidFill>
                <a:prstClr val="black"/>
              </a:solidFill>
              <a:uLnTx/>
              <a:uFillTx/>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834DCAF4-1080-FD50-528D-35DF6C2E647E}"/>
              </a:ext>
            </a:extLst>
          </p:cNvPr>
          <p:cNvCxnSpPr>
            <a:cxnSpLocks/>
          </p:cNvCxnSpPr>
          <p:nvPr/>
        </p:nvCxnSpPr>
        <p:spPr>
          <a:xfrm>
            <a:off x="20489" y="4561257"/>
            <a:ext cx="7855183" cy="0"/>
          </a:xfrm>
          <a:prstGeom prst="line">
            <a:avLst/>
          </a:prstGeom>
          <a:ln w="7620">
            <a:solidFill>
              <a:schemeClr val="bg1">
                <a:lumMod val="65000"/>
              </a:schemeClr>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16A609BE-BDAB-5452-6261-1D0B7DBC6AB9}"/>
              </a:ext>
            </a:extLst>
          </p:cNvPr>
          <p:cNvSpPr txBox="1"/>
          <p:nvPr/>
        </p:nvSpPr>
        <p:spPr>
          <a:xfrm>
            <a:off x="7821091" y="4471678"/>
            <a:ext cx="1429830"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Photo: M. Webb</a:t>
            </a:r>
          </a:p>
        </p:txBody>
      </p:sp>
      <p:pic>
        <p:nvPicPr>
          <p:cNvPr id="2" name="Picture 2" descr="Image result for stony pond farm 336 emch rd">
            <a:extLst>
              <a:ext uri="{FF2B5EF4-FFF2-40B4-BE49-F238E27FC236}">
                <a16:creationId xmlns:a16="http://schemas.microsoft.com/office/drawing/2014/main" id="{DFFA4BE5-939E-F61D-032E-594715CB8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078" y="283004"/>
            <a:ext cx="6309843" cy="420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23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A1A62B6-87AA-F600-4C56-E40E7F634B48}"/>
              </a:ext>
            </a:extLst>
          </p:cNvPr>
          <p:cNvGraphicFramePr>
            <a:graphicFrameLocks noGrp="1"/>
          </p:cNvGraphicFramePr>
          <p:nvPr>
            <p:extLst>
              <p:ext uri="{D42A27DB-BD31-4B8C-83A1-F6EECF244321}">
                <p14:modId xmlns:p14="http://schemas.microsoft.com/office/powerpoint/2010/main" val="2584669244"/>
              </p:ext>
            </p:extLst>
          </p:nvPr>
        </p:nvGraphicFramePr>
        <p:xfrm>
          <a:off x="1697989" y="619760"/>
          <a:ext cx="8796021" cy="5419266"/>
        </p:xfrm>
        <a:graphic>
          <a:graphicData uri="http://schemas.openxmlformats.org/drawingml/2006/table">
            <a:tbl>
              <a:tblPr/>
              <a:tblGrid>
                <a:gridCol w="233149">
                  <a:extLst>
                    <a:ext uri="{9D8B030D-6E8A-4147-A177-3AD203B41FA5}">
                      <a16:colId xmlns:a16="http://schemas.microsoft.com/office/drawing/2014/main" val="604910089"/>
                    </a:ext>
                  </a:extLst>
                </a:gridCol>
                <a:gridCol w="3433626">
                  <a:extLst>
                    <a:ext uri="{9D8B030D-6E8A-4147-A177-3AD203B41FA5}">
                      <a16:colId xmlns:a16="http://schemas.microsoft.com/office/drawing/2014/main" val="4181386633"/>
                    </a:ext>
                  </a:extLst>
                </a:gridCol>
                <a:gridCol w="1441276">
                  <a:extLst>
                    <a:ext uri="{9D8B030D-6E8A-4147-A177-3AD203B41FA5}">
                      <a16:colId xmlns:a16="http://schemas.microsoft.com/office/drawing/2014/main" val="3443296990"/>
                    </a:ext>
                  </a:extLst>
                </a:gridCol>
                <a:gridCol w="1865180">
                  <a:extLst>
                    <a:ext uri="{9D8B030D-6E8A-4147-A177-3AD203B41FA5}">
                      <a16:colId xmlns:a16="http://schemas.microsoft.com/office/drawing/2014/main" val="2576325183"/>
                    </a:ext>
                  </a:extLst>
                </a:gridCol>
                <a:gridCol w="1822790">
                  <a:extLst>
                    <a:ext uri="{9D8B030D-6E8A-4147-A177-3AD203B41FA5}">
                      <a16:colId xmlns:a16="http://schemas.microsoft.com/office/drawing/2014/main" val="2738366387"/>
                    </a:ext>
                  </a:extLst>
                </a:gridCol>
              </a:tblGrid>
              <a:tr h="1595120">
                <a:tc gridSpan="5">
                  <a:txBody>
                    <a:bodyPr/>
                    <a:lstStyle/>
                    <a:p>
                      <a:pPr algn="l" fontAlgn="ctr"/>
                      <a:r>
                        <a:rPr lang="en-US" sz="1600" b="1" i="0" u="none" strike="noStrike" dirty="0">
                          <a:solidFill>
                            <a:srgbClr val="000000"/>
                          </a:solidFill>
                          <a:effectLst/>
                          <a:latin typeface="Times New Roman" panose="02020603050405020304" pitchFamily="18" charset="0"/>
                        </a:rPr>
                        <a:t>Table 2. </a:t>
                      </a:r>
                      <a:r>
                        <a:rPr lang="en-US" sz="1600" b="0" i="0" u="none" strike="noStrike" dirty="0">
                          <a:solidFill>
                            <a:srgbClr val="000000"/>
                          </a:solidFill>
                          <a:effectLst/>
                          <a:latin typeface="Times New Roman" panose="02020603050405020304" pitchFamily="18" charset="0"/>
                        </a:rPr>
                        <a:t>Quarter-level prevalence of seven most common non-aureus staphylococci and mammaliicocci (NASM) causing intramammary infections [median (range)] by farm, stratified by facility type. The quarter-level prevalence represents the percent of sampled quarters infected with a particular pathogen over all sampled quarters at risk where IMI status could be determined for that farm visit.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2925776"/>
                  </a:ext>
                </a:extLst>
              </a:tr>
              <a:tr h="306844">
                <a:tc gridSpan="2">
                  <a:txBody>
                    <a:bodyPr/>
                    <a:lstStyle/>
                    <a:p>
                      <a:pPr algn="l" fontAlgn="b"/>
                      <a:endParaRPr lang="en-US" sz="1600" b="0" i="0" u="none" strike="noStrike" dirty="0">
                        <a:solidFill>
                          <a:srgbClr val="000000"/>
                        </a:solidFill>
                        <a:effectLst/>
                        <a:latin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r>
                        <a:rPr lang="en-US" sz="1600" b="0" i="0" u="none" strike="noStrike" dirty="0">
                          <a:solidFill>
                            <a:srgbClr val="000000"/>
                          </a:solidFill>
                          <a:effectLst/>
                          <a:latin typeface="Times New Roman" panose="02020603050405020304" pitchFamily="18" charset="0"/>
                        </a:rPr>
                        <a:t>TS avg.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BP avg.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Overall</a:t>
                      </a: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141278821"/>
                  </a:ext>
                </a:extLst>
              </a:tr>
              <a:tr h="306844">
                <a:tc gridSpan="2">
                  <a:txBody>
                    <a:bodyPr/>
                    <a:lstStyle/>
                    <a:p>
                      <a:pPr algn="l" fontAlgn="ctr"/>
                      <a:r>
                        <a:rPr lang="en-US" sz="1600" b="0" i="0" u="none" strike="noStrike" dirty="0">
                          <a:solidFill>
                            <a:srgbClr val="000000"/>
                          </a:solidFill>
                          <a:effectLst/>
                          <a:latin typeface="Times New Roman" panose="02020603050405020304" pitchFamily="18" charset="0"/>
                        </a:rPr>
                        <a:t> Num. farm visits</a:t>
                      </a:r>
                    </a:p>
                  </a:txBody>
                  <a:tcPr marL="6350" marR="6350" marT="635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600" b="0" i="0" u="none" strike="noStrike" dirty="0">
                          <a:solidFill>
                            <a:srgbClr val="000000"/>
                          </a:solidFill>
                          <a:effectLst/>
                          <a:latin typeface="Times New Roman" panose="02020603050405020304" pitchFamily="18" charset="0"/>
                        </a:rPr>
                        <a:t>15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rPr>
                        <a:t>15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30</a:t>
                      </a:r>
                    </a:p>
                  </a:txBody>
                  <a:tcPr marL="6350" marR="6350" marT="635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8288458"/>
                  </a:ext>
                </a:extLst>
              </a:tr>
              <a:tr h="472558">
                <a:tc gridSpan="2">
                  <a:txBody>
                    <a:bodyPr/>
                    <a:lstStyle/>
                    <a:p>
                      <a:pPr algn="l" fontAlgn="ctr"/>
                      <a:r>
                        <a:rPr lang="en-US" sz="1600" b="0" i="0" u="none" strike="noStrike" dirty="0">
                          <a:solidFill>
                            <a:srgbClr val="000000"/>
                          </a:solidFill>
                          <a:effectLst/>
                          <a:latin typeface="Times New Roman" panose="02020603050405020304" pitchFamily="18" charset="0"/>
                        </a:rPr>
                        <a:t> Pathogen (group)</a:t>
                      </a:r>
                    </a:p>
                  </a:txBody>
                  <a:tcPr marL="6350" marR="6350" marT="635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5036005"/>
                  </a:ext>
                </a:extLst>
              </a:tr>
              <a:tr h="449856">
                <a:tc>
                  <a:txBody>
                    <a:bodyPr/>
                    <a:lstStyle/>
                    <a:p>
                      <a:pPr algn="l" fontAlgn="ctr"/>
                      <a:endParaRPr lang="en-US" sz="1000" b="0" i="1" u="none" strike="noStrike" dirty="0">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chromogenes</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13.1 (5.3-16.8)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16.1 (6.5-21.8)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14.6 (5.3-21.8)</a:t>
                      </a: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602288165"/>
                  </a:ext>
                </a:extLst>
              </a:tr>
              <a:tr h="365760">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dirty="0">
                          <a:solidFill>
                            <a:srgbClr val="000000"/>
                          </a:solidFill>
                          <a:effectLst/>
                          <a:latin typeface="Times New Roman" panose="02020603050405020304" pitchFamily="18" charset="0"/>
                        </a:rPr>
                        <a:t>Staphylococcus haemolyticus</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0.9 (0-1.8)</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2.7 (0-4.8)</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1.3 (0-4.8)</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465192926"/>
                  </a:ext>
                </a:extLst>
              </a:tr>
              <a:tr h="386080">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simulans</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1 (0-4.3)</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0.9 (0-2.4)</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0.9 (0-4.3)</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7766366"/>
                  </a:ext>
                </a:extLst>
              </a:tr>
              <a:tr h="365760">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equorum</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 (0-3.7)</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(0-1.2)</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(0-3.7)</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46514803"/>
                  </a:ext>
                </a:extLst>
              </a:tr>
              <a:tr h="436880">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agnetis</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(0-2.1)</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0.8 (0-3.6)</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0.8 (0-3.6)</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620132420"/>
                  </a:ext>
                </a:extLst>
              </a:tr>
              <a:tr h="426720">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devriesei</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(0-2.7)</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(0-2.4)</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 (0-2.7)</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037064867"/>
                  </a:ext>
                </a:extLst>
              </a:tr>
              <a:tr h="306844">
                <a:tc>
                  <a:txBody>
                    <a:bodyPr/>
                    <a:lstStyle/>
                    <a:p>
                      <a:pPr algn="l" fontAlgn="ctr"/>
                      <a:endParaRPr lang="en-US" sz="10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l" fontAlgn="ctr"/>
                      <a:r>
                        <a:rPr lang="en-US" sz="1600" b="0" i="1" u="none" strike="noStrike">
                          <a:solidFill>
                            <a:srgbClr val="000000"/>
                          </a:solidFill>
                          <a:effectLst/>
                          <a:latin typeface="Times New Roman" panose="02020603050405020304" pitchFamily="18" charset="0"/>
                        </a:rPr>
                        <a:t>Staphylococcus warneri</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rPr>
                        <a:t>0 (0-2.6)</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 (0-2.4)</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 (0-2.6)</a:t>
                      </a:r>
                    </a:p>
                  </a:txBody>
                  <a:tcPr marL="6350" marR="6350" marT="635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8617943"/>
                  </a:ext>
                </a:extLst>
              </a:tr>
            </a:tbl>
          </a:graphicData>
        </a:graphic>
      </p:graphicFrame>
    </p:spTree>
    <p:extLst>
      <p:ext uri="{BB962C8B-B14F-4D97-AF65-F5344CB8AC3E}">
        <p14:creationId xmlns:p14="http://schemas.microsoft.com/office/powerpoint/2010/main" val="1530104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6" y="379461"/>
            <a:ext cx="10875857"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Conclusions: Study 1</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386123" y="1433151"/>
            <a:ext cx="11419754"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Quarter-level prevalence of IMI by pathogen similar to previous work for organic farms</a:t>
            </a: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Quarter-level prevalence of IMI by pathogen similar between BP and TS</a:t>
            </a:r>
          </a:p>
          <a:p>
            <a:pPr marL="0" indent="0">
              <a:buSzPct val="75000"/>
              <a:buNone/>
            </a:pPr>
            <a:endParaRPr lang="en-US" i="1" dirty="0"/>
          </a:p>
          <a:p>
            <a:pPr marL="0" indent="0">
              <a:buSzPct val="75000"/>
              <a:buNone/>
            </a:pPr>
            <a:r>
              <a:rPr lang="en-US" sz="1800" i="1" dirty="0">
                <a:latin typeface="Calibri" panose="020F0502020204030204" pitchFamily="34" charset="0"/>
                <a:ea typeface="Calibri" panose="020F0502020204030204" pitchFamily="34" charset="0"/>
                <a:cs typeface="Times New Roman" panose="02020603050405020304" pitchFamily="18" charset="0"/>
              </a:rPr>
              <a:t> </a:t>
            </a:r>
            <a:r>
              <a:rPr lang="en-US" sz="2400" b="1" i="1" dirty="0">
                <a:latin typeface="Calibri" panose="020F0502020204030204" pitchFamily="34" charset="0"/>
                <a:ea typeface="Calibri" panose="020F0502020204030204" pitchFamily="34" charset="0"/>
              </a:rPr>
              <a:t>Staphylococcal and </a:t>
            </a:r>
            <a:r>
              <a:rPr lang="en-US" sz="2400" b="1" i="1" dirty="0" err="1">
                <a:latin typeface="Calibri" panose="020F0502020204030204" pitchFamily="34" charset="0"/>
                <a:ea typeface="Calibri" panose="020F0502020204030204" pitchFamily="34" charset="0"/>
              </a:rPr>
              <a:t>mammaliicoccal</a:t>
            </a:r>
            <a:r>
              <a:rPr lang="en-US" sz="2400" b="1" i="1" dirty="0">
                <a:latin typeface="Calibri" panose="020F0502020204030204" pitchFamily="34" charset="0"/>
                <a:ea typeface="Calibri" panose="020F0502020204030204" pitchFamily="34" charset="0"/>
              </a:rPr>
              <a:t> species (SaM) are dominant organisms causing IMI on organic dairy farms in Vermont</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Median quarter-level prevalence for NASM of 20%</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Staph. aureus third most commonly identified IMI pathogen (3.2%)</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cs typeface="Times New Roman" panose="02020603050405020304" pitchFamily="18" charset="0"/>
              </a:rPr>
              <a:t>vs. 13.6%; Peña-</a:t>
            </a:r>
            <a:r>
              <a:rPr lang="en-US" sz="1400" i="1" dirty="0" err="1">
                <a:latin typeface="Calibri" panose="020F0502020204030204" pitchFamily="34" charset="0"/>
                <a:ea typeface="Calibri" panose="020F0502020204030204" pitchFamily="34" charset="0"/>
                <a:cs typeface="Times New Roman" panose="02020603050405020304" pitchFamily="18" charset="0"/>
              </a:rPr>
              <a:t>Mosca</a:t>
            </a:r>
            <a:r>
              <a:rPr lang="en-US" sz="1400" i="1" dirty="0">
                <a:latin typeface="Calibri" panose="020F0502020204030204" pitchFamily="34" charset="0"/>
                <a:ea typeface="Calibri" panose="020F0502020204030204" pitchFamily="34" charset="0"/>
                <a:cs typeface="Times New Roman" panose="02020603050405020304" pitchFamily="18" charset="0"/>
              </a:rPr>
              <a:t> et al., 2023</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Staph. chromogenes leading cause of IMI at species level</a:t>
            </a:r>
            <a:endParaRPr lang="en-US"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620265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79" y="420607"/>
            <a:ext cx="10805170" cy="1067836"/>
          </a:xfrm>
          <a:noFill/>
          <a:ln>
            <a:noFill/>
          </a:ln>
        </p:spPr>
        <p:txBody>
          <a:bodyPr>
            <a:normAutofit/>
          </a:bodyPr>
          <a:lstStyle/>
          <a:p>
            <a:r>
              <a:rPr lang="en-US" sz="3600" b="1" i="1" dirty="0">
                <a:effectLst>
                  <a:outerShdw blurRad="38100" dist="38100" dir="2700000" algn="tl">
                    <a:srgbClr val="000000">
                      <a:alpha val="43137"/>
                    </a:srgbClr>
                  </a:outerShdw>
                </a:effectLst>
                <a:latin typeface="+mn-lt"/>
              </a:rPr>
              <a:t>Non-aureus staphylococci and mammaliicocci (NASM)</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382501" y="1175183"/>
            <a:ext cx="7337812" cy="5189573"/>
          </a:xfrm>
          <a:noFill/>
          <a:ln>
            <a:noFill/>
          </a:ln>
        </p:spPr>
        <p:txBody>
          <a:bodyPr>
            <a:normAutofit fontScale="92500" lnSpcReduction="20000"/>
          </a:bodyPr>
          <a:lstStyle/>
          <a:p>
            <a:pPr marL="0" indent="0">
              <a:buSzPct val="75000"/>
              <a:buNone/>
            </a:pPr>
            <a:endParaRPr lang="en-US" sz="2400" b="1" i="1" dirty="0">
              <a:effectLst/>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G</a:t>
            </a:r>
            <a:r>
              <a:rPr lang="en-US" sz="2400" b="1" i="1" dirty="0">
                <a:effectLst/>
                <a:latin typeface="Calibri" panose="020F0502020204030204" pitchFamily="34" charset="0"/>
                <a:ea typeface="Calibri" panose="020F0502020204030204" pitchFamily="34" charset="0"/>
                <a:cs typeface="Times New Roman" panose="02020603050405020304" pitchFamily="18" charset="0"/>
              </a:rPr>
              <a:t>ram-positive group of bacteria comprised of a diverse group of species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 chromogenes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S. simulans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 xylosus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S. haemolyticus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 epidermidis</a:t>
            </a:r>
          </a:p>
          <a:p>
            <a:pPr lvl="1">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NAS species differ </a:t>
            </a:r>
            <a:r>
              <a:rPr lang="en-US" sz="2400" b="1" i="1" dirty="0">
                <a:latin typeface="Calibri" panose="020F0502020204030204" pitchFamily="34" charset="0"/>
                <a:ea typeface="Calibri" panose="020F0502020204030204" pitchFamily="34" charset="0"/>
                <a:cs typeface="Times New Roman" panose="02020603050405020304" pitchFamily="18" charset="0"/>
              </a:rPr>
              <a:t>from each other in how they behave as an intramammary pathogen</a:t>
            </a:r>
            <a:endParaRPr lang="en-US" sz="2400" b="1"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Ability to cause persistent infections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E</a:t>
            </a:r>
            <a:r>
              <a:rPr lang="en-US" sz="1800" i="1" dirty="0">
                <a:effectLst/>
                <a:latin typeface="Calibri" panose="020F0502020204030204" pitchFamily="34" charset="0"/>
                <a:ea typeface="Calibri" panose="020F0502020204030204" pitchFamily="34" charset="0"/>
                <a:cs typeface="Times New Roman" panose="02020603050405020304" pitchFamily="18" charset="0"/>
              </a:rPr>
              <a:t>ffect on milk yield </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D</a:t>
            </a:r>
            <a:r>
              <a:rPr lang="en-US" sz="1800" i="1" dirty="0">
                <a:effectLst/>
                <a:latin typeface="Calibri" panose="020F0502020204030204" pitchFamily="34" charset="0"/>
                <a:ea typeface="Calibri" panose="020F0502020204030204" pitchFamily="34" charset="0"/>
                <a:cs typeface="Times New Roman" panose="02020603050405020304" pitchFamily="18" charset="0"/>
              </a:rPr>
              <a:t>egree to which they cause an inflammatory reaction in the udder (measured by quarter SCC)</a:t>
            </a:r>
          </a:p>
          <a:p>
            <a:pPr lvl="1">
              <a:buSzPct val="75000"/>
              <a:buFont typeface="Wingdings" panose="05000000000000000000" pitchFamily="2" charset="2"/>
              <a:buChar char="§"/>
            </a:pPr>
            <a:endParaRPr lang="en-US" sz="20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Pct val="75000"/>
              <a:buNone/>
              <a:tabLst/>
              <a:defRPr/>
            </a:pPr>
            <a:r>
              <a:rPr lang="en-US" sz="2400" b="1" i="1" dirty="0">
                <a:solidFill>
                  <a:prstClr val="black"/>
                </a:solidFill>
                <a:latin typeface="Calibri" panose="020F0502020204030204" pitchFamily="34" charset="0"/>
                <a:ea typeface="Calibri" panose="020F0502020204030204" pitchFamily="34" charset="0"/>
              </a:rPr>
              <a:t>M</a:t>
            </a:r>
            <a:r>
              <a:rPr kumimoji="0" lang="en-US" sz="2400" b="1"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odern</a:t>
            </a:r>
            <a:r>
              <a:rPr kumimoji="0" lang="en-US" sz="24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mastitis control practices minimized</a:t>
            </a:r>
            <a:r>
              <a:rPr kumimoji="0" lang="en-US" sz="24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effects of “major” pathogens</a:t>
            </a:r>
          </a:p>
          <a:p>
            <a:pPr lvl="1">
              <a:spcBef>
                <a:spcPts val="1000"/>
              </a:spcBef>
              <a:buSzPct val="75000"/>
              <a:buFont typeface="Wingdings" panose="05000000000000000000" pitchFamily="2" charset="2"/>
              <a:buChar char="§"/>
              <a:defRPr/>
            </a:pPr>
            <a:r>
              <a:rPr kumimoji="0" lang="en-US" sz="180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Sta</a:t>
            </a:r>
            <a:r>
              <a:rPr lang="en-US" sz="18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phylococcus</a:t>
            </a: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aureus, Streptococcus agalactiae</a:t>
            </a:r>
          </a:p>
          <a:p>
            <a:pPr lvl="1">
              <a:buSzPct val="75000"/>
            </a:pPr>
            <a:endParaRPr lang="en-US" sz="2000"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2" name="Picture 4" descr="&lt;i&gt;Staphylococcus epidermidis&lt;/i&gt;">
            <a:extLst>
              <a:ext uri="{FF2B5EF4-FFF2-40B4-BE49-F238E27FC236}">
                <a16:creationId xmlns:a16="http://schemas.microsoft.com/office/drawing/2014/main" id="{3A56EA14-D09B-3C28-E8C9-25DFD561C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9" r="50000"/>
          <a:stretch/>
        </p:blipFill>
        <p:spPr bwMode="auto">
          <a:xfrm>
            <a:off x="10081593" y="2208828"/>
            <a:ext cx="1457574" cy="14407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E7DCF4-A8D4-275F-76DD-AB12C59FEC09}"/>
              </a:ext>
            </a:extLst>
          </p:cNvPr>
          <p:cNvSpPr txBox="1"/>
          <p:nvPr/>
        </p:nvSpPr>
        <p:spPr>
          <a:xfrm>
            <a:off x="10172433" y="3604526"/>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Vetbact.org</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A51B44A-AC0D-CDFF-2AD9-E852B9D5CAE4}"/>
              </a:ext>
            </a:extLst>
          </p:cNvPr>
          <p:cNvSpPr txBox="1"/>
          <p:nvPr/>
        </p:nvSpPr>
        <p:spPr>
          <a:xfrm>
            <a:off x="14961043" y="6196356"/>
            <a:ext cx="73730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Vetbact.org</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0D8396BA-E94A-5FF3-BF41-42AD351D3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0499" y="3928787"/>
            <a:ext cx="3333750" cy="25384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86E137-DB78-74CC-7E9C-0AF7F1560A74}"/>
              </a:ext>
            </a:extLst>
          </p:cNvPr>
          <p:cNvSpPr txBox="1"/>
          <p:nvPr/>
        </p:nvSpPr>
        <p:spPr>
          <a:xfrm>
            <a:off x="10194930" y="6438365"/>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Phil.cdc.gov</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pic>
        <p:nvPicPr>
          <p:cNvPr id="7" name="Picture 2" descr="&lt;i&gt;Staphylococcus chromogenes&lt;/i&gt;">
            <a:extLst>
              <a:ext uri="{FF2B5EF4-FFF2-40B4-BE49-F238E27FC236}">
                <a16:creationId xmlns:a16="http://schemas.microsoft.com/office/drawing/2014/main" id="{E8984F76-108D-F779-4CE2-DAC671F39B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2" r="50000" b="1"/>
          <a:stretch/>
        </p:blipFill>
        <p:spPr bwMode="auto">
          <a:xfrm>
            <a:off x="8444318" y="2306423"/>
            <a:ext cx="1247727" cy="1245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34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D08E1857-C4D7-C64E-74F6-A2A73E205A09}"/>
              </a:ext>
            </a:extLst>
          </p:cNvPr>
          <p:cNvSpPr txBox="1">
            <a:spLocks/>
          </p:cNvSpPr>
          <p:nvPr/>
        </p:nvSpPr>
        <p:spPr>
          <a:xfrm>
            <a:off x="741636" y="3401976"/>
            <a:ext cx="10708727" cy="291221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endParaRPr lang="en-US" b="1" i="1" dirty="0">
              <a:solidFill>
                <a:prstClr val="black"/>
              </a:solidFill>
              <a:latin typeface="+mn-lt"/>
              <a:ea typeface="Cambria" panose="02040503050406030204" pitchFamily="18"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Study 2:</a:t>
            </a:r>
          </a:p>
          <a:p>
            <a:pPr marL="0" lvl="0" indent="0">
              <a:buNone/>
              <a:defRPr/>
            </a:pPr>
            <a:r>
              <a:rPr lang="en-US" sz="2400" b="1" i="1" dirty="0">
                <a:solidFill>
                  <a:prstClr val="black"/>
                </a:solidFill>
                <a:ea typeface="Cambria" panose="02040503050406030204" pitchFamily="18" charset="0"/>
              </a:rPr>
              <a:t>1) Describe</a:t>
            </a:r>
            <a:r>
              <a:rPr lang="en-US" sz="2400" b="1" i="1" noProof="0" dirty="0">
                <a:solidFill>
                  <a:prstClr val="black"/>
                </a:solidFill>
                <a:latin typeface="+mn-lt"/>
                <a:ea typeface="Cambria" panose="02040503050406030204" pitchFamily="18" charset="0"/>
              </a:rPr>
              <a:t> how quartermilk somatic cell count (qSCC) varied as a result of infection with the most frequently isolated staphylococci and mammaliicocci (SaM), in order to identify which species are more relevant to udder health for organic farms</a:t>
            </a: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 name="Picture 1">
            <a:extLst>
              <a:ext uri="{FF2B5EF4-FFF2-40B4-BE49-F238E27FC236}">
                <a16:creationId xmlns:a16="http://schemas.microsoft.com/office/drawing/2014/main" id="{17A8E453-8159-28EF-BC9D-3A0397B15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476" y="330884"/>
            <a:ext cx="8625047" cy="3098116"/>
          </a:xfrm>
          <a:prstGeom prst="rect">
            <a:avLst/>
          </a:prstGeom>
        </p:spPr>
      </p:pic>
      <p:sp>
        <p:nvSpPr>
          <p:cNvPr id="3" name="TextBox 2">
            <a:extLst>
              <a:ext uri="{FF2B5EF4-FFF2-40B4-BE49-F238E27FC236}">
                <a16:creationId xmlns:a16="http://schemas.microsoft.com/office/drawing/2014/main" id="{BD0174D9-4E85-48EE-64E6-5E6B9A138E89}"/>
              </a:ext>
            </a:extLst>
          </p:cNvPr>
          <p:cNvSpPr txBox="1"/>
          <p:nvPr/>
        </p:nvSpPr>
        <p:spPr>
          <a:xfrm>
            <a:off x="9009210" y="3429000"/>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err="1">
                <a:solidFill>
                  <a:schemeClr val="bg1">
                    <a:lumMod val="85000"/>
                  </a:schemeClr>
                </a:solidFill>
                <a:latin typeface="Calibri" panose="020F0502020204030204"/>
              </a:rPr>
              <a:t>Thedairyalliance</a:t>
            </a: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.com</a:t>
            </a:r>
          </a:p>
        </p:txBody>
      </p:sp>
    </p:spTree>
    <p:extLst>
      <p:ext uri="{BB962C8B-B14F-4D97-AF65-F5344CB8AC3E}">
        <p14:creationId xmlns:p14="http://schemas.microsoft.com/office/powerpoint/2010/main" val="320259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Data set selection</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883080" y="1874982"/>
            <a:ext cx="4390884" cy="2733964"/>
          </a:xfrm>
          <a:prstGeom prst="rect">
            <a:avLst/>
          </a:prstGeom>
          <a:solidFill>
            <a:schemeClr val="bg2"/>
          </a:solidFill>
          <a:ln>
            <a:solidFill>
              <a:schemeClr val="tx1"/>
            </a:solid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Assign status to quarter observation</a:t>
            </a:r>
          </a:p>
          <a:p>
            <a:pPr marL="457200" lvl="1" indent="0">
              <a:buSzPct val="75000"/>
              <a:buNone/>
            </a:pPr>
            <a:r>
              <a:rPr lang="en-US" sz="1800" i="1" dirty="0">
                <a:latin typeface="Calibri" panose="020F0502020204030204" pitchFamily="34" charset="0"/>
                <a:ea typeface="Calibri" panose="020F0502020204030204" pitchFamily="34" charset="0"/>
              </a:rPr>
              <a:t>1) No growth</a:t>
            </a:r>
          </a:p>
          <a:p>
            <a:pPr marL="457200" lvl="1" indent="0">
              <a:buSzPct val="75000"/>
              <a:buNone/>
            </a:pPr>
            <a:r>
              <a:rPr lang="en-US" sz="1800" i="1" dirty="0">
                <a:latin typeface="Calibri" panose="020F0502020204030204" pitchFamily="34" charset="0"/>
                <a:ea typeface="Calibri" panose="020F0502020204030204" pitchFamily="34" charset="0"/>
              </a:rPr>
              <a:t>2) Infected with a single SaM species</a:t>
            </a:r>
          </a:p>
          <a:p>
            <a:pPr marL="457200" lvl="1" indent="0">
              <a:buSzPct val="75000"/>
              <a:buNone/>
            </a:pPr>
            <a:r>
              <a:rPr lang="en-US" sz="1800" i="1" dirty="0">
                <a:latin typeface="Calibri" panose="020F0502020204030204" pitchFamily="34" charset="0"/>
                <a:ea typeface="Calibri" panose="020F0502020204030204" pitchFamily="34" charset="0"/>
              </a:rPr>
              <a:t>3) Infected with two SaM species</a:t>
            </a:r>
          </a:p>
          <a:p>
            <a:pPr marL="457200" lvl="1" indent="0">
              <a:buSzPct val="75000"/>
              <a:buNone/>
            </a:pPr>
            <a:r>
              <a:rPr lang="en-US" sz="1800" i="1" dirty="0">
                <a:latin typeface="Calibri" panose="020F0502020204030204" pitchFamily="34" charset="0"/>
                <a:ea typeface="Calibri" panose="020F0502020204030204" pitchFamily="34" charset="0"/>
              </a:rPr>
              <a:t>4) Infected with non-SaM species</a:t>
            </a:r>
          </a:p>
          <a:p>
            <a:pPr marL="457200" lvl="1" indent="0">
              <a:buSzPct val="75000"/>
              <a:buNone/>
            </a:pPr>
            <a:r>
              <a:rPr lang="en-US" sz="1800" i="1" dirty="0">
                <a:latin typeface="Calibri" panose="020F0502020204030204" pitchFamily="34" charset="0"/>
                <a:ea typeface="Calibri" panose="020F0502020204030204" pitchFamily="34" charset="0"/>
              </a:rPr>
              <a:t>5) Unknown</a:t>
            </a: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3652F597-0422-D400-7DD8-46CA3C0BF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203" y="150091"/>
            <a:ext cx="4464898" cy="6557818"/>
          </a:xfrm>
          <a:prstGeom prst="rect">
            <a:avLst/>
          </a:prstGeom>
        </p:spPr>
      </p:pic>
    </p:spTree>
    <p:extLst>
      <p:ext uri="{BB962C8B-B14F-4D97-AF65-F5344CB8AC3E}">
        <p14:creationId xmlns:p14="http://schemas.microsoft.com/office/powerpoint/2010/main" val="2206121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Statistical analyses</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1040496" y="1317336"/>
            <a:ext cx="10246339" cy="497262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Somatic cell count (SCC) → somatic cell score (SCS)</a:t>
            </a:r>
          </a:p>
          <a:p>
            <a:pPr>
              <a:lnSpc>
                <a:spcPts val="1000"/>
              </a:lnSpc>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Descriptive statistics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Variables of interest</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Describe hierarchical structure of data set</a:t>
            </a:r>
          </a:p>
          <a:p>
            <a:pPr lvl="1">
              <a:lnSpc>
                <a:spcPts val="1000"/>
              </a:lnSpc>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Compare SCS of quarters infected with a single SaM species to healthy quarters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Linear hierarchical repeated measures mixed model </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Outcome variable = SCS of a quarter on a given day; quarter-day IMI status = main predictor</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Interactions evaluated</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Parity x quarter-day IMI status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DIM x quarter-day IMI status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Random intercepts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Quarter | Cow | Herd</a:t>
            </a: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endParaRP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2720916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A6C0EC-B697-AEC9-856D-3A0E046BD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06" y="900652"/>
            <a:ext cx="11125587" cy="5056696"/>
          </a:xfrm>
          <a:prstGeom prst="rect">
            <a:avLst/>
          </a:prstGeom>
        </p:spPr>
      </p:pic>
      <p:sp>
        <p:nvSpPr>
          <p:cNvPr id="4" name="TextBox 3">
            <a:extLst>
              <a:ext uri="{FF2B5EF4-FFF2-40B4-BE49-F238E27FC236}">
                <a16:creationId xmlns:a16="http://schemas.microsoft.com/office/drawing/2014/main" id="{5516B668-C778-B582-6932-F2E40D4488EB}"/>
              </a:ext>
            </a:extLst>
          </p:cNvPr>
          <p:cNvSpPr txBox="1"/>
          <p:nvPr/>
        </p:nvSpPr>
        <p:spPr>
          <a:xfrm>
            <a:off x="174283" y="367607"/>
            <a:ext cx="3306989" cy="646331"/>
          </a:xfrm>
          <a:prstGeom prst="rect">
            <a:avLst/>
          </a:prstGeom>
          <a:noFill/>
        </p:spPr>
        <p:txBody>
          <a:bodyPr wrap="square" rtlCol="0">
            <a:spAutoFit/>
          </a:bodyPr>
          <a:lstStyle/>
          <a:p>
            <a:pPr algn="ctr"/>
            <a:r>
              <a:rPr lang="en-US" sz="1200" b="1" i="1" dirty="0">
                <a:solidFill>
                  <a:srgbClr val="C00000"/>
                </a:solidFill>
              </a:rPr>
              <a:t>S. aureus </a:t>
            </a:r>
            <a:r>
              <a:rPr lang="en-US" sz="1200" b="1" dirty="0">
                <a:solidFill>
                  <a:srgbClr val="C00000"/>
                </a:solidFill>
              </a:rPr>
              <a:t>IMI at 91 DIM:</a:t>
            </a:r>
          </a:p>
          <a:p>
            <a:pPr algn="ctr"/>
            <a:r>
              <a:rPr lang="en-US" sz="1200" b="1" dirty="0">
                <a:solidFill>
                  <a:srgbClr val="C00000"/>
                </a:solidFill>
              </a:rPr>
              <a:t>307,101 cells/mL </a:t>
            </a:r>
          </a:p>
          <a:p>
            <a:pPr algn="ctr"/>
            <a:r>
              <a:rPr lang="en-US" sz="1200" b="1" dirty="0">
                <a:solidFill>
                  <a:srgbClr val="C00000"/>
                </a:solidFill>
              </a:rPr>
              <a:t>(197,323 - 477,951 cells/mL) </a:t>
            </a:r>
          </a:p>
        </p:txBody>
      </p:sp>
      <p:sp>
        <p:nvSpPr>
          <p:cNvPr id="5" name="TextBox 4">
            <a:extLst>
              <a:ext uri="{FF2B5EF4-FFF2-40B4-BE49-F238E27FC236}">
                <a16:creationId xmlns:a16="http://schemas.microsoft.com/office/drawing/2014/main" id="{1BB0F3C7-D9F1-4361-BFD1-7A7BEF1EBC38}"/>
              </a:ext>
            </a:extLst>
          </p:cNvPr>
          <p:cNvSpPr txBox="1"/>
          <p:nvPr/>
        </p:nvSpPr>
        <p:spPr>
          <a:xfrm>
            <a:off x="1164171" y="1810284"/>
            <a:ext cx="483744" cy="584775"/>
          </a:xfrm>
          <a:prstGeom prst="rect">
            <a:avLst/>
          </a:prstGeom>
          <a:noFill/>
        </p:spPr>
        <p:txBody>
          <a:bodyPr wrap="square" rtlCol="0">
            <a:spAutoFit/>
          </a:bodyPr>
          <a:lstStyle/>
          <a:p>
            <a:pPr algn="ctr"/>
            <a:r>
              <a:rPr lang="en-US" sz="3200" b="1" dirty="0">
                <a:solidFill>
                  <a:srgbClr val="C00000"/>
                </a:solidFill>
              </a:rPr>
              <a:t>*</a:t>
            </a:r>
          </a:p>
        </p:txBody>
      </p:sp>
      <p:sp>
        <p:nvSpPr>
          <p:cNvPr id="6" name="TextBox 5">
            <a:extLst>
              <a:ext uri="{FF2B5EF4-FFF2-40B4-BE49-F238E27FC236}">
                <a16:creationId xmlns:a16="http://schemas.microsoft.com/office/drawing/2014/main" id="{29E58372-4E06-B52D-4376-4CBCB0A1EB14}"/>
              </a:ext>
            </a:extLst>
          </p:cNvPr>
          <p:cNvSpPr txBox="1"/>
          <p:nvPr/>
        </p:nvSpPr>
        <p:spPr>
          <a:xfrm>
            <a:off x="4498689" y="297829"/>
            <a:ext cx="3306989" cy="646331"/>
          </a:xfrm>
          <a:prstGeom prst="rect">
            <a:avLst/>
          </a:prstGeom>
          <a:noFill/>
        </p:spPr>
        <p:txBody>
          <a:bodyPr wrap="square" rtlCol="0">
            <a:spAutoFit/>
          </a:bodyPr>
          <a:lstStyle/>
          <a:p>
            <a:pPr algn="ctr"/>
            <a:r>
              <a:rPr lang="en-US" sz="1200" b="1" i="1" dirty="0">
                <a:solidFill>
                  <a:srgbClr val="C00000"/>
                </a:solidFill>
              </a:rPr>
              <a:t>S. chromogenes </a:t>
            </a:r>
            <a:r>
              <a:rPr lang="en-US" sz="1200" b="1" dirty="0">
                <a:solidFill>
                  <a:srgbClr val="C00000"/>
                </a:solidFill>
              </a:rPr>
              <a:t>IMI at 91 DIM:</a:t>
            </a:r>
          </a:p>
          <a:p>
            <a:pPr algn="ctr"/>
            <a:r>
              <a:rPr lang="en-US" sz="1200" b="1" dirty="0">
                <a:solidFill>
                  <a:srgbClr val="C00000"/>
                </a:solidFill>
              </a:rPr>
              <a:t>80,376 cells/mL </a:t>
            </a:r>
          </a:p>
          <a:p>
            <a:pPr algn="ctr"/>
            <a:r>
              <a:rPr lang="en-US" sz="1200" b="1" dirty="0">
                <a:solidFill>
                  <a:srgbClr val="C00000"/>
                </a:solidFill>
              </a:rPr>
              <a:t>(56,942 - 113,454 cells/mL) </a:t>
            </a:r>
          </a:p>
        </p:txBody>
      </p:sp>
      <p:sp>
        <p:nvSpPr>
          <p:cNvPr id="8" name="TextBox 7">
            <a:extLst>
              <a:ext uri="{FF2B5EF4-FFF2-40B4-BE49-F238E27FC236}">
                <a16:creationId xmlns:a16="http://schemas.microsoft.com/office/drawing/2014/main" id="{99796EA2-46D3-1E39-C6BB-FF842A248C16}"/>
              </a:ext>
            </a:extLst>
          </p:cNvPr>
          <p:cNvSpPr txBox="1"/>
          <p:nvPr/>
        </p:nvSpPr>
        <p:spPr>
          <a:xfrm>
            <a:off x="5573802" y="2126479"/>
            <a:ext cx="483744" cy="584775"/>
          </a:xfrm>
          <a:prstGeom prst="rect">
            <a:avLst/>
          </a:prstGeom>
          <a:noFill/>
        </p:spPr>
        <p:txBody>
          <a:bodyPr wrap="square" rtlCol="0">
            <a:spAutoFit/>
          </a:bodyPr>
          <a:lstStyle/>
          <a:p>
            <a:pPr algn="ctr"/>
            <a:r>
              <a:rPr lang="en-US" sz="3200" b="1" dirty="0">
                <a:solidFill>
                  <a:srgbClr val="C00000"/>
                </a:solidFill>
              </a:rPr>
              <a:t>*</a:t>
            </a:r>
          </a:p>
        </p:txBody>
      </p:sp>
    </p:spTree>
    <p:extLst>
      <p:ext uri="{BB962C8B-B14F-4D97-AF65-F5344CB8AC3E}">
        <p14:creationId xmlns:p14="http://schemas.microsoft.com/office/powerpoint/2010/main" val="16465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Conclusions: Study 2</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386123" y="1433151"/>
            <a:ext cx="11419754"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Species-level effect on inflammatory reaction (as measured by qSCC) for IMI due to staphylococci similar to previous work describing conventional herds</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457200" lvl="1" indent="0">
              <a:buSzPct val="75000"/>
              <a:buNone/>
            </a:pPr>
            <a:endParaRPr lang="en-US" i="1" dirty="0"/>
          </a:p>
          <a:p>
            <a:pPr marL="0" indent="0">
              <a:buSzPct val="75000"/>
              <a:buNone/>
            </a:pPr>
            <a:r>
              <a:rPr lang="en-US" sz="1800" i="1" dirty="0">
                <a:latin typeface="Calibri" panose="020F0502020204030204" pitchFamily="34" charset="0"/>
                <a:ea typeface="Calibri" panose="020F0502020204030204" pitchFamily="34" charset="0"/>
                <a:cs typeface="Times New Roman" panose="02020603050405020304" pitchFamily="18" charset="0"/>
              </a:rPr>
              <a:t> </a:t>
            </a:r>
            <a:r>
              <a:rPr lang="en-US" sz="2400" b="1" i="1" dirty="0">
                <a:latin typeface="Calibri" panose="020F0502020204030204" pitchFamily="34" charset="0"/>
                <a:ea typeface="Calibri" panose="020F0502020204030204" pitchFamily="34" charset="0"/>
                <a:cs typeface="Times New Roman" panose="02020603050405020304" pitchFamily="18" charset="0"/>
              </a:rPr>
              <a:t>qS</a:t>
            </a:r>
            <a:r>
              <a:rPr lang="en-US" sz="2400" b="1" i="1" dirty="0">
                <a:latin typeface="Calibri" panose="020F0502020204030204" pitchFamily="34" charset="0"/>
                <a:ea typeface="Calibri" panose="020F0502020204030204" pitchFamily="34" charset="0"/>
              </a:rPr>
              <a:t>CC higher in quarters infected with 9 of 10 staphylococcal species</a:t>
            </a:r>
          </a:p>
          <a:p>
            <a:pPr marL="0" indent="0">
              <a:buSzPct val="75000"/>
              <a:buNone/>
            </a:pPr>
            <a:endParaRPr lang="en-US" sz="2400" b="1" i="1" dirty="0">
              <a:latin typeface="Calibri" panose="020F0502020204030204" pitchFamily="34" charset="0"/>
              <a:ea typeface="Calibri" panose="020F0502020204030204" pitchFamily="34" charset="0"/>
            </a:endParaRPr>
          </a:p>
          <a:p>
            <a:pPr marL="0" indent="0">
              <a:buSzPct val="75000"/>
              <a:buNone/>
            </a:pPr>
            <a:r>
              <a:rPr lang="en-US" sz="2000" i="1" dirty="0">
                <a:latin typeface="Calibri" panose="020F0502020204030204" pitchFamily="34" charset="0"/>
                <a:ea typeface="Calibri" panose="020F0502020204030204" pitchFamily="34" charset="0"/>
                <a:cs typeface="Times New Roman" panose="02020603050405020304" pitchFamily="18" charset="0"/>
              </a:rPr>
              <a:t> </a:t>
            </a:r>
            <a:r>
              <a:rPr lang="en-US" sz="2400" b="1" i="1" dirty="0">
                <a:latin typeface="Calibri" panose="020F0502020204030204" pitchFamily="34" charset="0"/>
                <a:ea typeface="Calibri" panose="020F0502020204030204" pitchFamily="34" charset="0"/>
                <a:cs typeface="Times New Roman" panose="02020603050405020304" pitchFamily="18" charset="0"/>
              </a:rPr>
              <a:t>Increase in qSCC modest for most NASM, but could still result in sizeable increases in bulk tank SCC</a:t>
            </a:r>
            <a:endParaRPr lang="en-US" sz="2400"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1760510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764467" y="1735137"/>
            <a:ext cx="7175766" cy="4879795"/>
          </a:xfrm>
          <a:noFill/>
          <a:ln>
            <a:noFill/>
          </a:ln>
        </p:spPr>
        <p:txBody>
          <a:bodyPr>
            <a:normAutofit/>
          </a:bodyPr>
          <a:lstStyle/>
          <a:p>
            <a:pPr>
              <a:lnSpc>
                <a:spcPts val="600"/>
              </a:lnSpc>
              <a:buSzPct val="75000"/>
              <a:buFont typeface="Wingdings" panose="05000000000000000000" pitchFamily="2" charset="2"/>
              <a:buChar char="§"/>
            </a:pPr>
            <a:endParaRPr lang="en-US" sz="32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effectLst/>
                <a:latin typeface="Calibri" panose="020F0502020204030204" pitchFamily="34" charset="0"/>
                <a:ea typeface="Calibri" panose="020F0502020204030204" pitchFamily="34" charset="0"/>
                <a:cs typeface="Times New Roman" panose="02020603050405020304" pitchFamily="18" charset="0"/>
              </a:rPr>
              <a:t>Staph. </a:t>
            </a:r>
            <a:r>
              <a:rPr lang="en-US" sz="3200" b="1" i="1" dirty="0">
                <a:latin typeface="Calibri" panose="020F0502020204030204" pitchFamily="34" charset="0"/>
                <a:ea typeface="Calibri" panose="020F0502020204030204" pitchFamily="34" charset="0"/>
                <a:cs typeface="Times New Roman" panose="02020603050405020304" pitchFamily="18" charset="0"/>
              </a:rPr>
              <a:t>chromogenes</a:t>
            </a:r>
            <a:r>
              <a:rPr lang="en-US" sz="3200" b="1" i="1" dirty="0">
                <a:effectLst/>
                <a:latin typeface="Calibri" panose="020F0502020204030204" pitchFamily="34" charset="0"/>
                <a:ea typeface="Calibri" panose="020F0502020204030204" pitchFamily="34" charset="0"/>
                <a:cs typeface="Times New Roman" panose="02020603050405020304" pitchFamily="18" charset="0"/>
              </a:rPr>
              <a:t> is of special concern </a:t>
            </a: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M</a:t>
            </a:r>
            <a:r>
              <a:rPr lang="en-US" i="1" dirty="0">
                <a:effectLst/>
                <a:latin typeface="Calibri" panose="020F0502020204030204" pitchFamily="34" charset="0"/>
                <a:ea typeface="Calibri" panose="020F0502020204030204" pitchFamily="34" charset="0"/>
                <a:cs typeface="Times New Roman" panose="02020603050405020304" pitchFamily="18" charset="0"/>
              </a:rPr>
              <a:t>ost widespread </a:t>
            </a:r>
          </a:p>
          <a:p>
            <a:pPr lvl="2">
              <a:buSzPct val="75000"/>
              <a:buFont typeface="Wingdings" panose="05000000000000000000" pitchFamily="2" charset="2"/>
              <a:buChar char="§"/>
            </a:pPr>
            <a:r>
              <a:rPr lang="en-US" sz="1050" i="1" dirty="0">
                <a:latin typeface="Calibri" panose="020F0502020204030204" pitchFamily="34" charset="0"/>
                <a:ea typeface="Calibri" panose="020F0502020204030204" pitchFamily="34" charset="0"/>
                <a:cs typeface="Times New Roman" panose="02020603050405020304" pitchFamily="18" charset="0"/>
              </a:rPr>
              <a:t>De Buck et al., 2021</a:t>
            </a:r>
            <a:endParaRPr lang="en-US" sz="1050"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One of the most</a:t>
            </a:r>
            <a:r>
              <a:rPr lang="en-US" i="1" dirty="0">
                <a:effectLst/>
                <a:latin typeface="Calibri" panose="020F0502020204030204" pitchFamily="34" charset="0"/>
                <a:ea typeface="Calibri" panose="020F0502020204030204" pitchFamily="34" charset="0"/>
                <a:cs typeface="Times New Roman" panose="02020603050405020304" pitchFamily="18" charset="0"/>
              </a:rPr>
              <a:t> persistent</a:t>
            </a:r>
          </a:p>
          <a:p>
            <a:pPr lvl="2">
              <a:buSzPct val="75000"/>
              <a:buFont typeface="Wingdings" panose="05000000000000000000" pitchFamily="2" charset="2"/>
              <a:buChar char="§"/>
            </a:pPr>
            <a:r>
              <a:rPr lang="en-US" sz="1050" i="1" dirty="0">
                <a:latin typeface="Calibri" panose="020F0502020204030204" pitchFamily="34" charset="0"/>
                <a:ea typeface="Calibri" panose="020F0502020204030204" pitchFamily="34" charset="0"/>
                <a:cs typeface="Times New Roman" panose="02020603050405020304" pitchFamily="18" charset="0"/>
              </a:rPr>
              <a:t>Nyman et al., 2018; </a:t>
            </a:r>
            <a:r>
              <a:rPr lang="en-US" sz="1050" i="1" dirty="0" err="1">
                <a:latin typeface="Calibri" panose="020F0502020204030204" pitchFamily="34" charset="0"/>
                <a:ea typeface="Calibri" panose="020F0502020204030204" pitchFamily="34" charset="0"/>
                <a:cs typeface="Times New Roman" panose="02020603050405020304" pitchFamily="18" charset="0"/>
              </a:rPr>
              <a:t>Thorberg</a:t>
            </a:r>
            <a:r>
              <a:rPr lang="en-US" sz="1050" i="1" dirty="0">
                <a:latin typeface="Calibri" panose="020F0502020204030204" pitchFamily="34" charset="0"/>
                <a:ea typeface="Calibri" panose="020F0502020204030204" pitchFamily="34" charset="0"/>
                <a:cs typeface="Times New Roman" panose="02020603050405020304" pitchFamily="18" charset="0"/>
              </a:rPr>
              <a:t> et al., 2009</a:t>
            </a:r>
            <a:endParaRPr lang="en-US" sz="1050"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I</a:t>
            </a:r>
            <a:r>
              <a:rPr lang="en-US" i="1" dirty="0">
                <a:effectLst/>
                <a:latin typeface="Calibri" panose="020F0502020204030204" pitchFamily="34" charset="0"/>
                <a:ea typeface="Calibri" panose="020F0502020204030204" pitchFamily="34" charset="0"/>
                <a:cs typeface="Times New Roman" panose="02020603050405020304" pitchFamily="18" charset="0"/>
              </a:rPr>
              <a:t>ncreases SCC</a:t>
            </a:r>
          </a:p>
          <a:p>
            <a:pPr lvl="2">
              <a:buSzPct val="75000"/>
              <a:buFont typeface="Wingdings" panose="05000000000000000000" pitchFamily="2" charset="2"/>
              <a:buChar char="§"/>
            </a:pPr>
            <a:r>
              <a:rPr lang="en-US" sz="1050" i="1" dirty="0">
                <a:latin typeface="Calibri" panose="020F0502020204030204" pitchFamily="34" charset="0"/>
                <a:ea typeface="Calibri" panose="020F0502020204030204" pitchFamily="34" charset="0"/>
                <a:cs typeface="Times New Roman" panose="02020603050405020304" pitchFamily="18" charset="0"/>
              </a:rPr>
              <a:t>Valckenier et al., 2021; Wuytack et al., 2020</a:t>
            </a:r>
          </a:p>
          <a:p>
            <a:pPr lvl="1">
              <a:buSzPct val="75000"/>
              <a:buFont typeface="Wingdings" panose="05000000000000000000" pitchFamily="2" charset="2"/>
              <a:buChar char="§"/>
            </a:pPr>
            <a:r>
              <a:rPr lang="en-US" i="1" dirty="0">
                <a:effectLst/>
                <a:latin typeface="Calibri" panose="020F0502020204030204" pitchFamily="34" charset="0"/>
                <a:ea typeface="Calibri" panose="020F0502020204030204" pitchFamily="34" charset="0"/>
                <a:cs typeface="Times New Roman" panose="02020603050405020304" pitchFamily="18" charset="0"/>
              </a:rPr>
              <a:t>Clinical NASM mastitis</a:t>
            </a:r>
          </a:p>
          <a:p>
            <a:pPr lvl="2">
              <a:buSzPct val="75000"/>
              <a:buFont typeface="Wingdings" panose="05000000000000000000" pitchFamily="2" charset="2"/>
              <a:buChar char="§"/>
            </a:pPr>
            <a:r>
              <a:rPr lang="en-US" sz="1050" i="1" dirty="0" err="1">
                <a:latin typeface="Calibri" panose="020F0502020204030204" pitchFamily="34" charset="0"/>
                <a:ea typeface="Calibri" panose="020F0502020204030204" pitchFamily="34" charset="0"/>
                <a:cs typeface="Times New Roman" panose="02020603050405020304" pitchFamily="18" charset="0"/>
              </a:rPr>
              <a:t>Condas</a:t>
            </a:r>
            <a:r>
              <a:rPr lang="en-US" sz="1050" i="1" dirty="0">
                <a:latin typeface="Calibri" panose="020F0502020204030204" pitchFamily="34" charset="0"/>
                <a:ea typeface="Calibri" panose="020F0502020204030204" pitchFamily="34" charset="0"/>
                <a:cs typeface="Times New Roman" panose="02020603050405020304" pitchFamily="18" charset="0"/>
              </a:rPr>
              <a:t> et al., 2017</a:t>
            </a:r>
            <a:endParaRPr lang="en-US" sz="105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3200" b="1"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32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sz="4000" b="1" i="1" dirty="0">
              <a:solidFill>
                <a:schemeClr val="bg1">
                  <a:lumMod val="75000"/>
                </a:schemeClr>
              </a:solidFill>
            </a:endParaRPr>
          </a:p>
          <a:p>
            <a:pPr lvl="1">
              <a:buFont typeface="Wingdings" panose="05000000000000000000" pitchFamily="2" charset="2"/>
              <a:buChar char="ü"/>
            </a:pPr>
            <a:endParaRPr lang="en-US" sz="3600" dirty="0"/>
          </a:p>
        </p:txBody>
      </p:sp>
      <p:sp>
        <p:nvSpPr>
          <p:cNvPr id="2" name="Title 1">
            <a:extLst>
              <a:ext uri="{FF2B5EF4-FFF2-40B4-BE49-F238E27FC236}">
                <a16:creationId xmlns:a16="http://schemas.microsoft.com/office/drawing/2014/main" id="{EE5C3AC9-B43A-6BD0-DC63-5FFC6F1C7E97}"/>
              </a:ext>
            </a:extLst>
          </p:cNvPr>
          <p:cNvSpPr txBox="1">
            <a:spLocks/>
          </p:cNvSpPr>
          <p:nvPr/>
        </p:nvSpPr>
        <p:spPr>
          <a:xfrm>
            <a:off x="421708" y="134754"/>
            <a:ext cx="9068281" cy="12019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1" dirty="0">
                <a:effectLst>
                  <a:outerShdw blurRad="38100" dist="38100" dir="2700000" algn="tl">
                    <a:srgbClr val="000000">
                      <a:alpha val="43137"/>
                    </a:srgbClr>
                  </a:outerShdw>
                </a:effectLst>
                <a:latin typeface="+mn-lt"/>
              </a:rPr>
              <a:t>Overview: Staphylococcus chromogenes</a:t>
            </a:r>
          </a:p>
        </p:txBody>
      </p:sp>
      <p:sp>
        <p:nvSpPr>
          <p:cNvPr id="3" name="TextBox 2">
            <a:extLst>
              <a:ext uri="{FF2B5EF4-FFF2-40B4-BE49-F238E27FC236}">
                <a16:creationId xmlns:a16="http://schemas.microsoft.com/office/drawing/2014/main" id="{ABC75B64-B05E-EC34-7BCC-284BBCDECC21}"/>
              </a:ext>
            </a:extLst>
          </p:cNvPr>
          <p:cNvSpPr txBox="1"/>
          <p:nvPr/>
        </p:nvSpPr>
        <p:spPr>
          <a:xfrm>
            <a:off x="8835678" y="3794073"/>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Agriland.co.uk</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933C29D-7A33-4D78-7317-60850E01BEDA}"/>
              </a:ext>
            </a:extLst>
          </p:cNvPr>
          <p:cNvPicPr>
            <a:picLocks noChangeAspect="1"/>
          </p:cNvPicPr>
          <p:nvPr/>
        </p:nvPicPr>
        <p:blipFill rotWithShape="1">
          <a:blip r:embed="rId3"/>
          <a:srcRect l="4530" t="3874" r="5489" b="10293"/>
          <a:stretch/>
        </p:blipFill>
        <p:spPr>
          <a:xfrm>
            <a:off x="8403681" y="1957387"/>
            <a:ext cx="3234326" cy="2943225"/>
          </a:xfrm>
          <a:prstGeom prst="rect">
            <a:avLst/>
          </a:prstGeom>
        </p:spPr>
      </p:pic>
    </p:spTree>
    <p:extLst>
      <p:ext uri="{BB962C8B-B14F-4D97-AF65-F5344CB8AC3E}">
        <p14:creationId xmlns:p14="http://schemas.microsoft.com/office/powerpoint/2010/main" val="1761762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80E324CE-AA98-872F-3EE6-B071B7E380F1}"/>
              </a:ext>
            </a:extLst>
          </p:cNvPr>
          <p:cNvSpPr>
            <a:spLocks noGrp="1"/>
          </p:cNvSpPr>
          <p:nvPr>
            <p:ph idx="1"/>
          </p:nvPr>
        </p:nvSpPr>
        <p:spPr>
          <a:xfrm>
            <a:off x="421707" y="1336690"/>
            <a:ext cx="7773959" cy="5252456"/>
          </a:xfrm>
          <a:noFill/>
          <a:ln>
            <a:noFill/>
          </a:ln>
        </p:spPr>
        <p:txBody>
          <a:bodyPr>
            <a:normAutofit/>
          </a:bodyPr>
          <a:lstStyle/>
          <a:p>
            <a:pPr lvl="1">
              <a:buSzPct val="75000"/>
              <a:buFont typeface="Wingdings" panose="05000000000000000000" pitchFamily="2" charset="2"/>
              <a:buChar char="§"/>
            </a:pPr>
            <a:endParaRPr lang="en-US" sz="1900" b="1"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Evidence for intra-species variation in S. chromogenes</a:t>
            </a:r>
          </a:p>
          <a:p>
            <a:pPr lvl="1">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Variable persistence </a:t>
            </a:r>
          </a:p>
          <a:p>
            <a:pPr lvl="1">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Effect on SCC</a:t>
            </a:r>
          </a:p>
          <a:p>
            <a:pPr lvl="1">
              <a:buSzPct val="75000"/>
              <a:buFont typeface="Wingdings" panose="05000000000000000000" pitchFamily="2" charset="2"/>
              <a:buChar char="§"/>
            </a:pPr>
            <a:r>
              <a:rPr lang="en-US" sz="1900" i="1" dirty="0">
                <a:effectLst/>
                <a:latin typeface="Calibri" panose="020F0502020204030204" pitchFamily="34" charset="0"/>
                <a:ea typeface="Calibri" panose="020F0502020204030204" pitchFamily="34" charset="0"/>
                <a:cs typeface="Times New Roman" panose="02020603050405020304" pitchFamily="18" charset="0"/>
              </a:rPr>
              <a:t>Variability in virulence/host immune response</a:t>
            </a:r>
          </a:p>
          <a:p>
            <a:pPr lvl="2">
              <a:buSzPct val="75000"/>
              <a:buFont typeface="Wingdings" panose="05000000000000000000" pitchFamily="2" charset="2"/>
              <a:buChar char="§"/>
            </a:pPr>
            <a:r>
              <a:rPr lang="it-IT" sz="1000" i="1" dirty="0">
                <a:latin typeface="Calibri" panose="020F0502020204030204" pitchFamily="34" charset="0"/>
                <a:ea typeface="Calibri" panose="020F0502020204030204" pitchFamily="34" charset="0"/>
                <a:cs typeface="Times New Roman" panose="02020603050405020304" pitchFamily="18" charset="0"/>
              </a:rPr>
              <a:t>Breyne et al., 2015; Piccart et al., 2016; Souza et al., 2016</a:t>
            </a:r>
          </a:p>
          <a:p>
            <a:pPr lvl="1">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Preferred habitat niche</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cs typeface="Times New Roman" panose="02020603050405020304" pitchFamily="18" charset="0"/>
              </a:rPr>
              <a:t>Wuytack et al., 2020; Jenkins et al., 2019</a:t>
            </a: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Intra-species diversity within S. chromogenes: linking phenotype to genotype?</a:t>
            </a:r>
          </a:p>
          <a:p>
            <a:pPr lvl="2">
              <a:buSzPct val="75000"/>
              <a:buFont typeface="Wingdings" panose="05000000000000000000" pitchFamily="2" charset="2"/>
              <a:buChar char="§"/>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 chromogenes isolates associated with severe mastitis more </a:t>
            </a:r>
            <a:r>
              <a:rPr kumimoji="0" lang="en-US" sz="18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likel</a:t>
            </a:r>
            <a:r>
              <a:rPr lang="en-US" sz="1800" i="1" dirty="0">
                <a:solidFill>
                  <a:prstClr val="black"/>
                </a:solidFill>
                <a:latin typeface="Calibri" panose="020F0502020204030204" pitchFamily="34" charset="0"/>
                <a:ea typeface="Calibri" panose="020F0502020204030204" pitchFamily="34" charset="0"/>
                <a:cs typeface="Calibri" panose="020F0502020204030204" pitchFamily="34" charset="0"/>
              </a:rPr>
              <a:t>y to have genes encoding various virulence factors vs. isolates associated with less severe mastitis </a:t>
            </a:r>
          </a:p>
          <a:p>
            <a:pPr lvl="3">
              <a:buSzPct val="75000"/>
              <a:buFont typeface="Wingdings" panose="05000000000000000000" pitchFamily="2" charset="2"/>
              <a:buChar char="§"/>
              <a:defRPr/>
            </a:pPr>
            <a:r>
              <a:rPr lang="en-US" sz="1200" i="1" dirty="0">
                <a:solidFill>
                  <a:prstClr val="black"/>
                </a:solidFill>
                <a:latin typeface="Calibri" panose="020F0502020204030204" pitchFamily="34" charset="0"/>
                <a:ea typeface="Calibri" panose="020F0502020204030204" pitchFamily="34" charset="0"/>
                <a:cs typeface="Calibri" panose="020F0502020204030204" pitchFamily="34" charset="0"/>
              </a:rPr>
              <a:t>Wuytack et al., 2019</a:t>
            </a:r>
            <a:endParaRPr kumimoji="0" lang="en-US" sz="12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lvl="2">
              <a:buSzPct val="75000"/>
              <a:buFont typeface="Wingdings" panose="05000000000000000000" pitchFamily="2" charset="2"/>
              <a:buChar char="§"/>
            </a:pPr>
            <a:endParaRPr lang="en-US" sz="1400" b="1" i="1" dirty="0">
              <a:solidFill>
                <a:schemeClr val="bg1">
                  <a:lumMod val="75000"/>
                </a:schemeClr>
              </a:solidFill>
            </a:endParaRPr>
          </a:p>
          <a:p>
            <a:pPr lvl="1">
              <a:buFont typeface="Wingdings" panose="05000000000000000000" pitchFamily="2" charset="2"/>
              <a:buChar char="ü"/>
            </a:pPr>
            <a:endParaRPr lang="en-US" dirty="0"/>
          </a:p>
        </p:txBody>
      </p:sp>
      <p:sp>
        <p:nvSpPr>
          <p:cNvPr id="2" name="Title 1">
            <a:extLst>
              <a:ext uri="{FF2B5EF4-FFF2-40B4-BE49-F238E27FC236}">
                <a16:creationId xmlns:a16="http://schemas.microsoft.com/office/drawing/2014/main" id="{079EA94F-FAA4-4B53-0AFC-261E44011C33}"/>
              </a:ext>
            </a:extLst>
          </p:cNvPr>
          <p:cNvSpPr txBox="1">
            <a:spLocks/>
          </p:cNvSpPr>
          <p:nvPr/>
        </p:nvSpPr>
        <p:spPr>
          <a:xfrm>
            <a:off x="421707" y="134754"/>
            <a:ext cx="9417751" cy="12019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1" dirty="0">
                <a:effectLst>
                  <a:outerShdw blurRad="38100" dist="38100" dir="2700000" algn="tl">
                    <a:srgbClr val="000000">
                      <a:alpha val="43137"/>
                    </a:srgbClr>
                  </a:outerShdw>
                </a:effectLst>
                <a:latin typeface="+mn-lt"/>
              </a:rPr>
              <a:t>Diversity within S. chromogenes</a:t>
            </a:r>
          </a:p>
        </p:txBody>
      </p:sp>
      <p:pic>
        <p:nvPicPr>
          <p:cNvPr id="3" name="Picture 2">
            <a:extLst>
              <a:ext uri="{FF2B5EF4-FFF2-40B4-BE49-F238E27FC236}">
                <a16:creationId xmlns:a16="http://schemas.microsoft.com/office/drawing/2014/main" id="{E03D84BA-78F0-258E-73DE-2F70693FAD1C}"/>
              </a:ext>
            </a:extLst>
          </p:cNvPr>
          <p:cNvPicPr>
            <a:picLocks noChangeAspect="1"/>
          </p:cNvPicPr>
          <p:nvPr/>
        </p:nvPicPr>
        <p:blipFill rotWithShape="1">
          <a:blip r:embed="rId3"/>
          <a:srcRect l="4530" t="3874" r="5489" b="10293"/>
          <a:stretch/>
        </p:blipFill>
        <p:spPr>
          <a:xfrm>
            <a:off x="8403681" y="1957387"/>
            <a:ext cx="3234326" cy="2943225"/>
          </a:xfrm>
          <a:prstGeom prst="rect">
            <a:avLst/>
          </a:prstGeom>
        </p:spPr>
      </p:pic>
    </p:spTree>
    <p:extLst>
      <p:ext uri="{BB962C8B-B14F-4D97-AF65-F5344CB8AC3E}">
        <p14:creationId xmlns:p14="http://schemas.microsoft.com/office/powerpoint/2010/main" val="51564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387248"/>
            <a:ext cx="7945544" cy="1067836"/>
          </a:xfrm>
          <a:noFill/>
          <a:ln>
            <a:noFill/>
          </a:ln>
        </p:spPr>
        <p:txBody>
          <a:bodyPr>
            <a:normAutofit/>
          </a:bodyPr>
          <a:lstStyle/>
          <a:p>
            <a:r>
              <a:rPr lang="en-US" sz="3600" b="1" i="1" dirty="0">
                <a:effectLst>
                  <a:outerShdw blurRad="38100" dist="38100" dir="2700000" algn="tl">
                    <a:srgbClr val="000000">
                      <a:alpha val="43137"/>
                    </a:srgbClr>
                  </a:outerShdw>
                </a:effectLst>
                <a:latin typeface="+mn-lt"/>
              </a:rPr>
              <a:t>Overview: Organic dairy farming</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0" y="1562986"/>
            <a:ext cx="7852500" cy="5007819"/>
          </a:xfrm>
          <a:noFill/>
          <a:ln>
            <a:noFill/>
          </a:ln>
        </p:spPr>
        <p:txBody>
          <a:bodyPr>
            <a:normAutofit/>
          </a:bodyPr>
          <a:lstStyle/>
          <a:p>
            <a:pPr>
              <a:lnSpc>
                <a:spcPts val="600"/>
              </a:lnSpc>
              <a:buSzPct val="75000"/>
              <a:buFont typeface="Wingdings" panose="05000000000000000000" pitchFamily="2" charset="2"/>
              <a:buChar char="§"/>
            </a:pPr>
            <a:endParaRPr lang="en-US" sz="2000" b="1" i="1" dirty="0">
              <a:effectLst/>
              <a:latin typeface="Calibri" panose="020F0502020204030204" pitchFamily="34" charset="0"/>
              <a:ea typeface="Calibri" panose="020F0502020204030204" pitchFamily="34" charset="0"/>
            </a:endParaRPr>
          </a:p>
          <a:p>
            <a:pPr marL="0" indent="0">
              <a:buSzPct val="75000"/>
              <a:buNone/>
            </a:pPr>
            <a:r>
              <a:rPr lang="en-US" sz="2000" b="1" i="1" dirty="0">
                <a:effectLst/>
                <a:latin typeface="Calibri" panose="020F0502020204030204" pitchFamily="34" charset="0"/>
                <a:ea typeface="Calibri" panose="020F0502020204030204" pitchFamily="34" charset="0"/>
              </a:rPr>
              <a:t>Continued risin</a:t>
            </a:r>
            <a:r>
              <a:rPr lang="en-US" sz="2000" b="1" i="1" dirty="0">
                <a:latin typeface="Calibri" panose="020F0502020204030204" pitchFamily="34" charset="0"/>
                <a:ea typeface="Calibri" panose="020F0502020204030204" pitchFamily="34" charset="0"/>
              </a:rPr>
              <a:t>g consumer demand for organic dairy products</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rPr>
              <a:t>139 million pounds of organic whole milk sold in US in May 2024</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rPr>
              <a:t>20.2% increase from 2023 </a:t>
            </a:r>
          </a:p>
          <a:p>
            <a:pPr lvl="2">
              <a:buSzPct val="75000"/>
              <a:buFont typeface="Wingdings" panose="05000000000000000000" pitchFamily="2" charset="2"/>
              <a:buChar char="§"/>
            </a:pPr>
            <a:r>
              <a:rPr lang="en-US" sz="800" i="1" dirty="0">
                <a:effectLst/>
                <a:latin typeface="Calibri" panose="020F0502020204030204" pitchFamily="34" charset="0"/>
                <a:ea typeface="Calibri" panose="020F0502020204030204" pitchFamily="34" charset="0"/>
              </a:rPr>
              <a:t>USDA-AMS, 2024</a:t>
            </a:r>
          </a:p>
          <a:p>
            <a:pPr lvl="1">
              <a:buSzPct val="75000"/>
              <a:buFont typeface="Wingdings" panose="05000000000000000000" pitchFamily="2" charset="2"/>
              <a:buChar char="§"/>
            </a:pPr>
            <a:endParaRPr lang="en-US" sz="1600" i="1" dirty="0">
              <a:effectLst/>
              <a:latin typeface="Calibri" panose="020F0502020204030204" pitchFamily="34" charset="0"/>
              <a:ea typeface="Calibri" panose="020F0502020204030204" pitchFamily="34" charset="0"/>
            </a:endParaRPr>
          </a:p>
          <a:p>
            <a:pPr marL="0" indent="0">
              <a:buSzPct val="75000"/>
              <a:buNone/>
            </a:pPr>
            <a:r>
              <a:rPr lang="en-US" sz="2000" b="1" i="1" dirty="0">
                <a:effectLst/>
                <a:latin typeface="Calibri" panose="020F0502020204030204" pitchFamily="34" charset="0"/>
                <a:ea typeface="Calibri" panose="020F0502020204030204" pitchFamily="34" charset="0"/>
                <a:cs typeface="Times New Roman" panose="02020603050405020304" pitchFamily="18" charset="0"/>
              </a:rPr>
              <a:t>Importance of dairy farming to Vermont</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cs typeface="Times New Roman" panose="02020603050405020304" pitchFamily="18" charset="0"/>
              </a:rPr>
              <a:t>Milk represented 65% of state’s total farm sales in 2023</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Highest proportion in the US</a:t>
            </a:r>
          </a:p>
          <a:p>
            <a:pPr lvl="2">
              <a:buSzPct val="75000"/>
              <a:buFont typeface="Wingdings" panose="05000000000000000000" pitchFamily="2" charset="2"/>
              <a:buChar char="§"/>
            </a:pPr>
            <a:r>
              <a:rPr lang="en-US" sz="800" i="1" dirty="0">
                <a:latin typeface="Calibri" panose="020F0502020204030204" pitchFamily="34" charset="0"/>
                <a:ea typeface="Calibri" panose="020F0502020204030204" pitchFamily="34" charset="0"/>
                <a:cs typeface="Times New Roman" panose="02020603050405020304" pitchFamily="18" charset="0"/>
              </a:rPr>
              <a:t>Progressive Dairy, 2023</a:t>
            </a:r>
          </a:p>
          <a:p>
            <a:pPr lvl="1">
              <a:buSzPct val="75000"/>
              <a:buFont typeface="Wingdings" panose="05000000000000000000" pitchFamily="2" charset="2"/>
              <a:buChar char="§"/>
            </a:pP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000" b="1" i="1" dirty="0">
                <a:effectLst/>
                <a:latin typeface="Calibri" panose="020F0502020204030204" pitchFamily="34" charset="0"/>
                <a:ea typeface="Calibri" panose="020F0502020204030204" pitchFamily="34" charset="0"/>
                <a:cs typeface="Times New Roman" panose="02020603050405020304" pitchFamily="18" charset="0"/>
              </a:rPr>
              <a:t>Organic dairies in Vermont</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cs typeface="Times New Roman" panose="02020603050405020304" pitchFamily="18" charset="0"/>
              </a:rPr>
              <a:t>As of 2021, 147 organic dairies in the state</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Made over 187 million pounds of milk in 2021</a:t>
            </a:r>
          </a:p>
          <a:p>
            <a:pPr lvl="2">
              <a:buSzPct val="75000"/>
              <a:buFont typeface="Wingdings" panose="05000000000000000000" pitchFamily="2" charset="2"/>
              <a:buChar char="§"/>
            </a:pPr>
            <a:r>
              <a:rPr lang="en-US" sz="800" i="1" dirty="0">
                <a:latin typeface="Calibri" panose="020F0502020204030204" pitchFamily="34" charset="0"/>
                <a:ea typeface="Calibri" panose="020F0502020204030204" pitchFamily="34" charset="0"/>
                <a:cs typeface="Times New Roman" panose="02020603050405020304" pitchFamily="18" charset="0"/>
              </a:rPr>
              <a:t>USDA, 2022; VT Agency of Ag. and  Markets, 2022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3200" b="1" i="1" dirty="0"/>
          </a:p>
          <a:p>
            <a:pPr marL="457200" lvl="1" indent="0">
              <a:buNone/>
            </a:pPr>
            <a:endParaRPr lang="en-US" sz="2800" dirty="0"/>
          </a:p>
          <a:p>
            <a:pPr>
              <a:buFont typeface="Wingdings" panose="05000000000000000000" pitchFamily="2" charset="2"/>
              <a:buChar char="ü"/>
            </a:pPr>
            <a:endParaRPr lang="en-US" sz="3200" dirty="0"/>
          </a:p>
          <a:p>
            <a:pPr lvl="1">
              <a:buFont typeface="Wingdings" panose="05000000000000000000" pitchFamily="2" charset="2"/>
              <a:buChar char="ü"/>
            </a:pPr>
            <a:endParaRPr lang="en-US" sz="2800" dirty="0"/>
          </a:p>
        </p:txBody>
      </p:sp>
      <p:pic>
        <p:nvPicPr>
          <p:cNvPr id="12" name="Picture 11">
            <a:extLst>
              <a:ext uri="{FF2B5EF4-FFF2-40B4-BE49-F238E27FC236}">
                <a16:creationId xmlns:a16="http://schemas.microsoft.com/office/drawing/2014/main" id="{0F25B27A-1B2E-A518-D8DB-9DFD694A3823}"/>
              </a:ext>
            </a:extLst>
          </p:cNvPr>
          <p:cNvPicPr>
            <a:picLocks noChangeAspect="1"/>
          </p:cNvPicPr>
          <p:nvPr/>
        </p:nvPicPr>
        <p:blipFill rotWithShape="1">
          <a:blip r:embed="rId3"/>
          <a:srcRect t="18224" r="43454" b="7144"/>
          <a:stretch/>
        </p:blipFill>
        <p:spPr>
          <a:xfrm>
            <a:off x="6185725" y="2711457"/>
            <a:ext cx="5751095" cy="2710875"/>
          </a:xfrm>
          <a:prstGeom prst="rect">
            <a:avLst/>
          </a:prstGeom>
        </p:spPr>
      </p:pic>
      <p:sp>
        <p:nvSpPr>
          <p:cNvPr id="13" name="TextBox 12">
            <a:extLst>
              <a:ext uri="{FF2B5EF4-FFF2-40B4-BE49-F238E27FC236}">
                <a16:creationId xmlns:a16="http://schemas.microsoft.com/office/drawing/2014/main" id="{90828F41-8391-EB54-9198-66C2FAA58D8E}"/>
              </a:ext>
            </a:extLst>
          </p:cNvPr>
          <p:cNvSpPr txBox="1"/>
          <p:nvPr/>
        </p:nvSpPr>
        <p:spPr>
          <a:xfrm>
            <a:off x="10560385" y="5422332"/>
            <a:ext cx="1429830"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Butterworksfarm.com</a:t>
            </a:r>
          </a:p>
        </p:txBody>
      </p:sp>
    </p:spTree>
    <p:extLst>
      <p:ext uri="{BB962C8B-B14F-4D97-AF65-F5344CB8AC3E}">
        <p14:creationId xmlns:p14="http://schemas.microsoft.com/office/powerpoint/2010/main" val="834143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61AD80-1799-E408-6438-76DD5554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710" y="0"/>
            <a:ext cx="9280579" cy="6681074"/>
          </a:xfrm>
          <a:prstGeom prst="rect">
            <a:avLst/>
          </a:prstGeom>
        </p:spPr>
      </p:pic>
      <p:sp>
        <p:nvSpPr>
          <p:cNvPr id="2" name="Rectangle 1">
            <a:extLst>
              <a:ext uri="{FF2B5EF4-FFF2-40B4-BE49-F238E27FC236}">
                <a16:creationId xmlns:a16="http://schemas.microsoft.com/office/drawing/2014/main" id="{B2CF1183-F73F-C07B-9C29-5CBB5C48D46F}"/>
              </a:ext>
            </a:extLst>
          </p:cNvPr>
          <p:cNvSpPr/>
          <p:nvPr/>
        </p:nvSpPr>
        <p:spPr>
          <a:xfrm flipH="1">
            <a:off x="3107985" y="905881"/>
            <a:ext cx="583719" cy="3192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9CA1459-B555-CDFE-1256-1C823196E43B}"/>
              </a:ext>
            </a:extLst>
          </p:cNvPr>
          <p:cNvSpPr/>
          <p:nvPr/>
        </p:nvSpPr>
        <p:spPr>
          <a:xfrm flipH="1">
            <a:off x="4338439" y="905881"/>
            <a:ext cx="583719" cy="3192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579437-4FAE-76E4-52E9-BA1AF37E72D3}"/>
              </a:ext>
            </a:extLst>
          </p:cNvPr>
          <p:cNvSpPr/>
          <p:nvPr/>
        </p:nvSpPr>
        <p:spPr>
          <a:xfrm flipH="1">
            <a:off x="4958694" y="905880"/>
            <a:ext cx="583719" cy="3192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64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A7990E3-4A8A-ED1A-FFFF-FD3D40812984}"/>
              </a:ext>
            </a:extLst>
          </p:cNvPr>
          <p:cNvSpPr txBox="1">
            <a:spLocks/>
          </p:cNvSpPr>
          <p:nvPr/>
        </p:nvSpPr>
        <p:spPr>
          <a:xfrm>
            <a:off x="350982" y="2770908"/>
            <a:ext cx="11490036" cy="3759093"/>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Study 3:</a:t>
            </a:r>
          </a:p>
          <a:p>
            <a:pPr marL="457200" lvl="0" indent="-457200">
              <a:buAutoNum type="arabicParenR"/>
              <a:defRPr/>
            </a:pPr>
            <a:r>
              <a:rPr lang="en-US" sz="2400" b="1" i="1" dirty="0">
                <a:solidFill>
                  <a:prstClr val="black"/>
                </a:solidFill>
                <a:ea typeface="Cambria" panose="02040503050406030204" pitchFamily="18" charset="0"/>
              </a:rPr>
              <a:t>Identify if distinct strain types of S. chromogenes are associated with IMI where qSCC is consistently elevated (HIGH SCC IMI) vs. consistently low (LOW SCC IMI)</a:t>
            </a:r>
          </a:p>
          <a:p>
            <a:pPr marL="514350" lvl="0" indent="-514350">
              <a:buAutoNum type="arabicParenR"/>
              <a:defRPr/>
            </a:pPr>
            <a:r>
              <a:rPr lang="en-US" sz="2400" b="1" i="1" dirty="0"/>
              <a:t>Identify if S. chromogenes from HIGH SCC IMI are more likely to carry genes encoding for antimicrobial resistance (as determined by whole genome sequencing) vs. LOW SCC IMI</a:t>
            </a:r>
          </a:p>
          <a:p>
            <a:pPr marL="514350" lvl="0" indent="-514350">
              <a:buAutoNum type="arabicParenR"/>
              <a:defRPr/>
            </a:pPr>
            <a:r>
              <a:rPr lang="en-US" sz="2400" b="1" i="1" dirty="0"/>
              <a:t>Identify if S. chromogenes from HIGH SCC IMI possess a larger number of genes encoding previously-described staphylococcal VF vs. LOW SCC IMI</a:t>
            </a:r>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6" name="Picture 2" descr="panoramic image of Miller farm barns at sunrise in winter">
            <a:extLst>
              <a:ext uri="{FF2B5EF4-FFF2-40B4-BE49-F238E27FC236}">
                <a16:creationId xmlns:a16="http://schemas.microsoft.com/office/drawing/2014/main" id="{73042228-1A27-198F-9363-BB97649E5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643" y="226398"/>
            <a:ext cx="9860714" cy="213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91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FBAE22-570E-B2D9-C7ED-8F0F66AA9F86}"/>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721066" y="2602189"/>
            <a:ext cx="1028375" cy="849617"/>
          </a:xfrm>
          <a:prstGeom prst="rect">
            <a:avLst/>
          </a:prstGeom>
        </p:spPr>
      </p:pic>
      <p:pic>
        <p:nvPicPr>
          <p:cNvPr id="5124" name="Picture 4" descr="Teat sample udder health">
            <a:extLst>
              <a:ext uri="{FF2B5EF4-FFF2-40B4-BE49-F238E27FC236}">
                <a16:creationId xmlns:a16="http://schemas.microsoft.com/office/drawing/2014/main" id="{17AB5284-7BC9-A4CE-1BA7-1848CC473C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153040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FE1AB3A-E374-E83F-D08C-162B50B53DFD}"/>
              </a:ext>
            </a:extLst>
          </p:cNvPr>
          <p:cNvSpPr/>
          <p:nvPr/>
        </p:nvSpPr>
        <p:spPr>
          <a:xfrm>
            <a:off x="1530404" y="3484510"/>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Box 9">
            <a:extLst>
              <a:ext uri="{FF2B5EF4-FFF2-40B4-BE49-F238E27FC236}">
                <a16:creationId xmlns:a16="http://schemas.microsoft.com/office/drawing/2014/main" id="{4B121520-447E-4881-88DF-A2A1530BDE93}"/>
              </a:ext>
            </a:extLst>
          </p:cNvPr>
          <p:cNvSpPr txBox="1"/>
          <p:nvPr/>
        </p:nvSpPr>
        <p:spPr>
          <a:xfrm>
            <a:off x="1215161" y="3484510"/>
            <a:ext cx="2040183" cy="276999"/>
          </a:xfrm>
          <a:prstGeom prst="rect">
            <a:avLst/>
          </a:prstGeom>
          <a:noFill/>
        </p:spPr>
        <p:txBody>
          <a:bodyPr wrap="square" rtlCol="0">
            <a:spAutoFit/>
          </a:bodyPr>
          <a:lstStyle/>
          <a:p>
            <a:pPr algn="ctr"/>
            <a:r>
              <a:rPr lang="en-US" sz="1200" b="1" i="1" dirty="0"/>
              <a:t>S. chromogenes IMI </a:t>
            </a:r>
          </a:p>
        </p:txBody>
      </p:sp>
      <p:pic>
        <p:nvPicPr>
          <p:cNvPr id="15" name="Picture 14">
            <a:extLst>
              <a:ext uri="{FF2B5EF4-FFF2-40B4-BE49-F238E27FC236}">
                <a16:creationId xmlns:a16="http://schemas.microsoft.com/office/drawing/2014/main" id="{AC7CB1C0-B2CC-9F49-4676-B3A4A1434B79}"/>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5618316" y="2602189"/>
            <a:ext cx="1028375" cy="849617"/>
          </a:xfrm>
          <a:prstGeom prst="rect">
            <a:avLst/>
          </a:prstGeom>
        </p:spPr>
      </p:pic>
      <p:pic>
        <p:nvPicPr>
          <p:cNvPr id="16" name="Picture 4" descr="Teat sample udder health">
            <a:extLst>
              <a:ext uri="{FF2B5EF4-FFF2-40B4-BE49-F238E27FC236}">
                <a16:creationId xmlns:a16="http://schemas.microsoft.com/office/drawing/2014/main" id="{B85394F1-143F-5395-835A-56E3048F9C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542765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0DF9DCB-4447-5A59-8B84-17625575AC63}"/>
              </a:ext>
            </a:extLst>
          </p:cNvPr>
          <p:cNvSpPr/>
          <p:nvPr/>
        </p:nvSpPr>
        <p:spPr>
          <a:xfrm>
            <a:off x="5427654" y="3484510"/>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a:extLst>
              <a:ext uri="{FF2B5EF4-FFF2-40B4-BE49-F238E27FC236}">
                <a16:creationId xmlns:a16="http://schemas.microsoft.com/office/drawing/2014/main" id="{85E9F825-2E97-11DE-A52F-57F3A728FA98}"/>
              </a:ext>
            </a:extLst>
          </p:cNvPr>
          <p:cNvSpPr txBox="1"/>
          <p:nvPr/>
        </p:nvSpPr>
        <p:spPr>
          <a:xfrm>
            <a:off x="5112411" y="3484510"/>
            <a:ext cx="2040183" cy="276999"/>
          </a:xfrm>
          <a:prstGeom prst="rect">
            <a:avLst/>
          </a:prstGeom>
          <a:noFill/>
        </p:spPr>
        <p:txBody>
          <a:bodyPr wrap="square" rtlCol="0">
            <a:spAutoFit/>
          </a:bodyPr>
          <a:lstStyle/>
          <a:p>
            <a:pPr algn="ctr"/>
            <a:r>
              <a:rPr lang="en-US" sz="1200" b="1" i="1" dirty="0"/>
              <a:t>S. chromogenes IMI </a:t>
            </a:r>
          </a:p>
        </p:txBody>
      </p:sp>
      <p:pic>
        <p:nvPicPr>
          <p:cNvPr id="19" name="Picture 18">
            <a:extLst>
              <a:ext uri="{FF2B5EF4-FFF2-40B4-BE49-F238E27FC236}">
                <a16:creationId xmlns:a16="http://schemas.microsoft.com/office/drawing/2014/main" id="{ADC6D17E-120D-7664-D3AE-D724C21A5E2B}"/>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125955" y="2596510"/>
            <a:ext cx="1028375" cy="849617"/>
          </a:xfrm>
          <a:prstGeom prst="rect">
            <a:avLst/>
          </a:prstGeom>
        </p:spPr>
      </p:pic>
      <p:pic>
        <p:nvPicPr>
          <p:cNvPr id="20" name="Picture 4" descr="Teat sample udder health">
            <a:extLst>
              <a:ext uri="{FF2B5EF4-FFF2-40B4-BE49-F238E27FC236}">
                <a16:creationId xmlns:a16="http://schemas.microsoft.com/office/drawing/2014/main" id="{59C6FCEE-0556-2826-7599-758578C256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8935293" y="1613143"/>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5DF840E-72C1-DEE7-E2B4-30D053385890}"/>
              </a:ext>
            </a:extLst>
          </p:cNvPr>
          <p:cNvSpPr/>
          <p:nvPr/>
        </p:nvSpPr>
        <p:spPr>
          <a:xfrm>
            <a:off x="8935293" y="3478831"/>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C3C5D625-0AEF-1116-FA7C-1F89AD493BEF}"/>
              </a:ext>
            </a:extLst>
          </p:cNvPr>
          <p:cNvSpPr txBox="1"/>
          <p:nvPr/>
        </p:nvSpPr>
        <p:spPr>
          <a:xfrm>
            <a:off x="8620050" y="3478831"/>
            <a:ext cx="2040183" cy="276999"/>
          </a:xfrm>
          <a:prstGeom prst="rect">
            <a:avLst/>
          </a:prstGeom>
          <a:noFill/>
        </p:spPr>
        <p:txBody>
          <a:bodyPr wrap="square" rtlCol="0">
            <a:spAutoFit/>
          </a:bodyPr>
          <a:lstStyle/>
          <a:p>
            <a:pPr algn="ctr"/>
            <a:r>
              <a:rPr lang="en-US" sz="1200" b="1" i="1" dirty="0"/>
              <a:t>S. chromogenes IMI </a:t>
            </a:r>
          </a:p>
        </p:txBody>
      </p:sp>
      <p:sp>
        <p:nvSpPr>
          <p:cNvPr id="23" name="Arrow: Right 22">
            <a:extLst>
              <a:ext uri="{FF2B5EF4-FFF2-40B4-BE49-F238E27FC236}">
                <a16:creationId xmlns:a16="http://schemas.microsoft.com/office/drawing/2014/main" id="{43FC2203-BDED-CCC7-5C20-6A797E7FE3C3}"/>
              </a:ext>
            </a:extLst>
          </p:cNvPr>
          <p:cNvSpPr/>
          <p:nvPr/>
        </p:nvSpPr>
        <p:spPr>
          <a:xfrm>
            <a:off x="3684758" y="2573448"/>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1E91496-A6E3-B677-F0DD-A88A7E2A3A17}"/>
              </a:ext>
            </a:extLst>
          </p:cNvPr>
          <p:cNvSpPr/>
          <p:nvPr/>
        </p:nvSpPr>
        <p:spPr>
          <a:xfrm>
            <a:off x="7582008" y="2571590"/>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EDB18D47-8FD7-8C3E-6631-65CEF6150F8B}"/>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Selection of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26" name="TextBox 25">
            <a:extLst>
              <a:ext uri="{FF2B5EF4-FFF2-40B4-BE49-F238E27FC236}">
                <a16:creationId xmlns:a16="http://schemas.microsoft.com/office/drawing/2014/main" id="{99F986A6-6313-FF90-0ACB-B4D07C33CE55}"/>
              </a:ext>
            </a:extLst>
          </p:cNvPr>
          <p:cNvSpPr txBox="1"/>
          <p:nvPr/>
        </p:nvSpPr>
        <p:spPr>
          <a:xfrm>
            <a:off x="1215160" y="1336144"/>
            <a:ext cx="2040183" cy="276999"/>
          </a:xfrm>
          <a:prstGeom prst="rect">
            <a:avLst/>
          </a:prstGeom>
          <a:noFill/>
        </p:spPr>
        <p:txBody>
          <a:bodyPr wrap="square" rtlCol="0">
            <a:spAutoFit/>
          </a:bodyPr>
          <a:lstStyle/>
          <a:p>
            <a:pPr algn="ctr"/>
            <a:r>
              <a:rPr lang="en-US" sz="1200" b="1" i="1" dirty="0"/>
              <a:t>Visit 1</a:t>
            </a:r>
          </a:p>
        </p:txBody>
      </p:sp>
      <p:sp>
        <p:nvSpPr>
          <p:cNvPr id="27" name="TextBox 26">
            <a:extLst>
              <a:ext uri="{FF2B5EF4-FFF2-40B4-BE49-F238E27FC236}">
                <a16:creationId xmlns:a16="http://schemas.microsoft.com/office/drawing/2014/main" id="{92D8AF24-81FE-351B-39F0-DEF5F49F550B}"/>
              </a:ext>
            </a:extLst>
          </p:cNvPr>
          <p:cNvSpPr txBox="1"/>
          <p:nvPr/>
        </p:nvSpPr>
        <p:spPr>
          <a:xfrm>
            <a:off x="5112410" y="1337094"/>
            <a:ext cx="2040183" cy="276999"/>
          </a:xfrm>
          <a:prstGeom prst="rect">
            <a:avLst/>
          </a:prstGeom>
          <a:noFill/>
        </p:spPr>
        <p:txBody>
          <a:bodyPr wrap="square" rtlCol="0">
            <a:spAutoFit/>
          </a:bodyPr>
          <a:lstStyle/>
          <a:p>
            <a:pPr algn="ctr"/>
            <a:r>
              <a:rPr lang="en-US" sz="1200" b="1" i="1" dirty="0"/>
              <a:t>Visit 2</a:t>
            </a:r>
          </a:p>
        </p:txBody>
      </p:sp>
      <p:sp>
        <p:nvSpPr>
          <p:cNvPr id="28" name="TextBox 27">
            <a:extLst>
              <a:ext uri="{FF2B5EF4-FFF2-40B4-BE49-F238E27FC236}">
                <a16:creationId xmlns:a16="http://schemas.microsoft.com/office/drawing/2014/main" id="{2E1DF819-DBF7-54EF-99E3-3714B51CF1D8}"/>
              </a:ext>
            </a:extLst>
          </p:cNvPr>
          <p:cNvSpPr txBox="1"/>
          <p:nvPr/>
        </p:nvSpPr>
        <p:spPr>
          <a:xfrm>
            <a:off x="8620049" y="1326150"/>
            <a:ext cx="2040183" cy="276999"/>
          </a:xfrm>
          <a:prstGeom prst="rect">
            <a:avLst/>
          </a:prstGeom>
          <a:noFill/>
        </p:spPr>
        <p:txBody>
          <a:bodyPr wrap="square" rtlCol="0">
            <a:spAutoFit/>
          </a:bodyPr>
          <a:lstStyle/>
          <a:p>
            <a:pPr algn="ctr"/>
            <a:r>
              <a:rPr lang="en-US" sz="1200" b="1" i="1" dirty="0"/>
              <a:t>Visit 3</a:t>
            </a:r>
          </a:p>
        </p:txBody>
      </p:sp>
      <p:sp>
        <p:nvSpPr>
          <p:cNvPr id="30" name="TextBox 29">
            <a:extLst>
              <a:ext uri="{FF2B5EF4-FFF2-40B4-BE49-F238E27FC236}">
                <a16:creationId xmlns:a16="http://schemas.microsoft.com/office/drawing/2014/main" id="{601A8865-F326-706A-3356-E6F30F66C68C}"/>
              </a:ext>
            </a:extLst>
          </p:cNvPr>
          <p:cNvSpPr txBox="1"/>
          <p:nvPr/>
        </p:nvSpPr>
        <p:spPr>
          <a:xfrm>
            <a:off x="9181081" y="6642556"/>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Milk sample collection photo: www.topfarmers.co.nz</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
        <p:nvSpPr>
          <p:cNvPr id="31" name="Content Placeholder 3">
            <a:extLst>
              <a:ext uri="{FF2B5EF4-FFF2-40B4-BE49-F238E27FC236}">
                <a16:creationId xmlns:a16="http://schemas.microsoft.com/office/drawing/2014/main" id="{3C06A8F8-AEBC-B300-2CAC-8055D96A1C1F}"/>
              </a:ext>
            </a:extLst>
          </p:cNvPr>
          <p:cNvSpPr txBox="1">
            <a:spLocks/>
          </p:cNvSpPr>
          <p:nvPr/>
        </p:nvSpPr>
        <p:spPr>
          <a:xfrm>
            <a:off x="1530404" y="4276343"/>
            <a:ext cx="9131191" cy="2245183"/>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6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Font typeface="Arial" panose="020B0604020202020204" pitchFamily="34" charset="0"/>
              <a:buNone/>
            </a:pPr>
            <a:r>
              <a:rPr lang="en-US" sz="2000" b="1" i="1" dirty="0">
                <a:latin typeface="Calibri" panose="020F0502020204030204" pitchFamily="34" charset="0"/>
                <a:ea typeface="Calibri" panose="020F0502020204030204" pitchFamily="34" charset="0"/>
              </a:rPr>
              <a:t>Select potentially persistent S. chromogenes IMI:</a:t>
            </a:r>
            <a:endParaRPr lang="en-US" sz="24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1800" i="1" dirty="0">
                <a:latin typeface="Calibri" panose="020F0502020204030204" pitchFamily="34" charset="0"/>
                <a:ea typeface="Calibri" panose="020F0502020204030204" pitchFamily="34" charset="0"/>
              </a:rPr>
              <a:t>1) ≥ 2 quarter-day observations (sequential sampling events ~30 days apart)</a:t>
            </a:r>
          </a:p>
          <a:p>
            <a:pPr marL="0" indent="0">
              <a:buSzPct val="75000"/>
              <a:buNone/>
            </a:pPr>
            <a:r>
              <a:rPr lang="en-US" sz="1800" i="1" dirty="0">
                <a:latin typeface="Calibri" panose="020F0502020204030204" pitchFamily="34" charset="0"/>
                <a:ea typeface="Calibri" panose="020F0502020204030204" pitchFamily="34" charset="0"/>
              </a:rPr>
              <a:t>2) IMI status can be determined for all associated sampling events</a:t>
            </a:r>
          </a:p>
          <a:p>
            <a:pPr marL="0" indent="0">
              <a:buSzPct val="75000"/>
              <a:buNone/>
            </a:pPr>
            <a:r>
              <a:rPr lang="en-US" sz="1800" i="1" dirty="0">
                <a:latin typeface="Calibri" panose="020F0502020204030204" pitchFamily="34" charset="0"/>
                <a:ea typeface="Calibri" panose="020F0502020204030204" pitchFamily="34" charset="0"/>
              </a:rPr>
              <a:t>3) Infected with S. chromogenes only for all associated quarter-day observations </a:t>
            </a:r>
          </a:p>
        </p:txBody>
      </p:sp>
    </p:spTree>
    <p:extLst>
      <p:ext uri="{BB962C8B-B14F-4D97-AF65-F5344CB8AC3E}">
        <p14:creationId xmlns:p14="http://schemas.microsoft.com/office/powerpoint/2010/main" val="127096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FB3B-7F86-49BD-210E-E6DA8E942B9A}"/>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Selection of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pic>
        <p:nvPicPr>
          <p:cNvPr id="4" name="Picture 3">
            <a:extLst>
              <a:ext uri="{FF2B5EF4-FFF2-40B4-BE49-F238E27FC236}">
                <a16:creationId xmlns:a16="http://schemas.microsoft.com/office/drawing/2014/main" id="{CB16EE0D-CD42-77D1-298F-CC30D8704074}"/>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821978" y="2602189"/>
            <a:ext cx="1028375" cy="849617"/>
          </a:xfrm>
          <a:prstGeom prst="rect">
            <a:avLst/>
          </a:prstGeom>
        </p:spPr>
      </p:pic>
      <p:pic>
        <p:nvPicPr>
          <p:cNvPr id="5" name="Picture 4" descr="Teat sample udder health">
            <a:extLst>
              <a:ext uri="{FF2B5EF4-FFF2-40B4-BE49-F238E27FC236}">
                <a16:creationId xmlns:a16="http://schemas.microsoft.com/office/drawing/2014/main" id="{682FE6AF-0EF7-A7ED-298A-556E49E3DA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1631316"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C27FBC5-745A-8054-882A-A34159560B6F}"/>
              </a:ext>
            </a:extLst>
          </p:cNvPr>
          <p:cNvSpPr/>
          <p:nvPr/>
        </p:nvSpPr>
        <p:spPr>
          <a:xfrm>
            <a:off x="1403927" y="3558844"/>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extBox 6">
            <a:extLst>
              <a:ext uri="{FF2B5EF4-FFF2-40B4-BE49-F238E27FC236}">
                <a16:creationId xmlns:a16="http://schemas.microsoft.com/office/drawing/2014/main" id="{407D488E-9378-256F-B91F-1415B4793488}"/>
              </a:ext>
            </a:extLst>
          </p:cNvPr>
          <p:cNvSpPr txBox="1"/>
          <p:nvPr/>
        </p:nvSpPr>
        <p:spPr>
          <a:xfrm>
            <a:off x="1144181"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pic>
        <p:nvPicPr>
          <p:cNvPr id="8" name="Picture 7">
            <a:extLst>
              <a:ext uri="{FF2B5EF4-FFF2-40B4-BE49-F238E27FC236}">
                <a16:creationId xmlns:a16="http://schemas.microsoft.com/office/drawing/2014/main" id="{BBB9EA8D-2ED1-32C0-FEB5-8909F293671A}"/>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5618316" y="2602189"/>
            <a:ext cx="1028375" cy="849617"/>
          </a:xfrm>
          <a:prstGeom prst="rect">
            <a:avLst/>
          </a:prstGeom>
        </p:spPr>
      </p:pic>
      <p:pic>
        <p:nvPicPr>
          <p:cNvPr id="9" name="Picture 4" descr="Teat sample udder health">
            <a:extLst>
              <a:ext uri="{FF2B5EF4-FFF2-40B4-BE49-F238E27FC236}">
                <a16:creationId xmlns:a16="http://schemas.microsoft.com/office/drawing/2014/main" id="{36DE7406-CFFA-5F96-9A0D-DF6DC0415D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542765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A789E9-8F58-7B1C-26C5-B62BDB112BB7}"/>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341646" y="2602189"/>
            <a:ext cx="1028375" cy="849617"/>
          </a:xfrm>
          <a:prstGeom prst="rect">
            <a:avLst/>
          </a:prstGeom>
        </p:spPr>
      </p:pic>
      <p:pic>
        <p:nvPicPr>
          <p:cNvPr id="13" name="Picture 4" descr="Teat sample udder health">
            <a:extLst>
              <a:ext uri="{FF2B5EF4-FFF2-40B4-BE49-F238E27FC236}">
                <a16:creationId xmlns:a16="http://schemas.microsoft.com/office/drawing/2014/main" id="{BCDC0466-5A5D-119F-B2E8-B3577CB4A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915098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BAB0B84A-84DC-5347-C0DF-585DDAB9CC6C}"/>
              </a:ext>
            </a:extLst>
          </p:cNvPr>
          <p:cNvSpPr/>
          <p:nvPr/>
        </p:nvSpPr>
        <p:spPr>
          <a:xfrm>
            <a:off x="3893515" y="2888496"/>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4AB3F8D-27C8-330D-A6C2-1491CB1D5C35}"/>
              </a:ext>
            </a:extLst>
          </p:cNvPr>
          <p:cNvSpPr/>
          <p:nvPr/>
        </p:nvSpPr>
        <p:spPr>
          <a:xfrm>
            <a:off x="7689853" y="2888497"/>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D21F611-6B50-F202-0D1B-67112446919E}"/>
              </a:ext>
            </a:extLst>
          </p:cNvPr>
          <p:cNvSpPr txBox="1"/>
          <p:nvPr/>
        </p:nvSpPr>
        <p:spPr>
          <a:xfrm>
            <a:off x="1316073" y="1347857"/>
            <a:ext cx="2040183" cy="276999"/>
          </a:xfrm>
          <a:prstGeom prst="rect">
            <a:avLst/>
          </a:prstGeom>
          <a:noFill/>
        </p:spPr>
        <p:txBody>
          <a:bodyPr wrap="square" rtlCol="0">
            <a:spAutoFit/>
          </a:bodyPr>
          <a:lstStyle/>
          <a:p>
            <a:pPr algn="ctr"/>
            <a:r>
              <a:rPr lang="en-US" sz="1200" b="1" i="1" dirty="0"/>
              <a:t>Visit 1</a:t>
            </a:r>
          </a:p>
        </p:txBody>
      </p:sp>
      <p:sp>
        <p:nvSpPr>
          <p:cNvPr id="19" name="TextBox 18">
            <a:extLst>
              <a:ext uri="{FF2B5EF4-FFF2-40B4-BE49-F238E27FC236}">
                <a16:creationId xmlns:a16="http://schemas.microsoft.com/office/drawing/2014/main" id="{75861C9D-61DF-D691-1278-D7C8D6BE8B26}"/>
              </a:ext>
            </a:extLst>
          </p:cNvPr>
          <p:cNvSpPr txBox="1"/>
          <p:nvPr/>
        </p:nvSpPr>
        <p:spPr>
          <a:xfrm>
            <a:off x="5075908" y="1327153"/>
            <a:ext cx="2040183" cy="276999"/>
          </a:xfrm>
          <a:prstGeom prst="rect">
            <a:avLst/>
          </a:prstGeom>
          <a:noFill/>
        </p:spPr>
        <p:txBody>
          <a:bodyPr wrap="square" rtlCol="0">
            <a:spAutoFit/>
          </a:bodyPr>
          <a:lstStyle/>
          <a:p>
            <a:pPr algn="ctr"/>
            <a:r>
              <a:rPr lang="en-US" sz="1200" b="1" i="1" dirty="0"/>
              <a:t>Visit 2</a:t>
            </a:r>
          </a:p>
        </p:txBody>
      </p:sp>
      <p:sp>
        <p:nvSpPr>
          <p:cNvPr id="20" name="TextBox 19">
            <a:extLst>
              <a:ext uri="{FF2B5EF4-FFF2-40B4-BE49-F238E27FC236}">
                <a16:creationId xmlns:a16="http://schemas.microsoft.com/office/drawing/2014/main" id="{C02F7078-1075-7F98-F8D2-032EC242B14D}"/>
              </a:ext>
            </a:extLst>
          </p:cNvPr>
          <p:cNvSpPr txBox="1"/>
          <p:nvPr/>
        </p:nvSpPr>
        <p:spPr>
          <a:xfrm>
            <a:off x="8829392" y="1341823"/>
            <a:ext cx="2040183" cy="276999"/>
          </a:xfrm>
          <a:prstGeom prst="rect">
            <a:avLst/>
          </a:prstGeom>
          <a:noFill/>
        </p:spPr>
        <p:txBody>
          <a:bodyPr wrap="square" rtlCol="0">
            <a:spAutoFit/>
          </a:bodyPr>
          <a:lstStyle/>
          <a:p>
            <a:pPr algn="ctr"/>
            <a:r>
              <a:rPr lang="en-US" sz="1200" b="1" i="1" dirty="0"/>
              <a:t>Visit 3</a:t>
            </a:r>
          </a:p>
        </p:txBody>
      </p:sp>
      <p:sp>
        <p:nvSpPr>
          <p:cNvPr id="21" name="Rectangle 20">
            <a:extLst>
              <a:ext uri="{FF2B5EF4-FFF2-40B4-BE49-F238E27FC236}">
                <a16:creationId xmlns:a16="http://schemas.microsoft.com/office/drawing/2014/main" id="{BDC68CF2-096D-28BC-F476-373C4EA10136}"/>
              </a:ext>
            </a:extLst>
          </p:cNvPr>
          <p:cNvSpPr/>
          <p:nvPr/>
        </p:nvSpPr>
        <p:spPr>
          <a:xfrm>
            <a:off x="5204690" y="3558844"/>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D72C3602-9BC5-603D-F003-0812E5C53168}"/>
              </a:ext>
            </a:extLst>
          </p:cNvPr>
          <p:cNvSpPr txBox="1"/>
          <p:nvPr/>
        </p:nvSpPr>
        <p:spPr>
          <a:xfrm>
            <a:off x="4944944"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sp>
        <p:nvSpPr>
          <p:cNvPr id="23" name="Rectangle 22">
            <a:extLst>
              <a:ext uri="{FF2B5EF4-FFF2-40B4-BE49-F238E27FC236}">
                <a16:creationId xmlns:a16="http://schemas.microsoft.com/office/drawing/2014/main" id="{EA42F639-2604-A20A-D316-0276B2B9EAFE}"/>
              </a:ext>
            </a:extLst>
          </p:cNvPr>
          <p:cNvSpPr/>
          <p:nvPr/>
        </p:nvSpPr>
        <p:spPr>
          <a:xfrm>
            <a:off x="8937974" y="3556548"/>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D3E1CA30-43BB-CF54-1B07-EF43089A3C4B}"/>
              </a:ext>
            </a:extLst>
          </p:cNvPr>
          <p:cNvSpPr txBox="1"/>
          <p:nvPr/>
        </p:nvSpPr>
        <p:spPr>
          <a:xfrm>
            <a:off x="8745707"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sp>
        <p:nvSpPr>
          <p:cNvPr id="25" name="Content Placeholder 3">
            <a:extLst>
              <a:ext uri="{FF2B5EF4-FFF2-40B4-BE49-F238E27FC236}">
                <a16:creationId xmlns:a16="http://schemas.microsoft.com/office/drawing/2014/main" id="{50A4754D-188A-D30B-F2ED-27EA4F28B923}"/>
              </a:ext>
            </a:extLst>
          </p:cNvPr>
          <p:cNvSpPr txBox="1">
            <a:spLocks/>
          </p:cNvSpPr>
          <p:nvPr/>
        </p:nvSpPr>
        <p:spPr>
          <a:xfrm>
            <a:off x="1144181" y="4657702"/>
            <a:ext cx="9907542" cy="1355172"/>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r>
              <a:rPr lang="en-US" sz="1800" b="1" i="1" dirty="0">
                <a:latin typeface="Calibri" panose="020F0502020204030204" pitchFamily="34" charset="0"/>
                <a:ea typeface="Calibri" panose="020F0502020204030204" pitchFamily="34" charset="0"/>
              </a:rPr>
              <a:t>Categorize persistent S. chromogenes IMI into SCC groups:</a:t>
            </a:r>
            <a:endParaRPr lang="en-US" sz="20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1600" i="1" dirty="0">
                <a:latin typeface="Calibri" panose="020F0502020204030204" pitchFamily="34" charset="0"/>
                <a:ea typeface="Calibri" panose="020F0502020204030204" pitchFamily="34" charset="0"/>
              </a:rPr>
              <a:t>1) IMI associated with </a:t>
            </a:r>
            <a:r>
              <a:rPr lang="en-US" sz="1600" b="1" i="1" dirty="0">
                <a:solidFill>
                  <a:srgbClr val="FF00FF"/>
                </a:solidFill>
                <a:latin typeface="Calibri" panose="020F0502020204030204" pitchFamily="34" charset="0"/>
                <a:ea typeface="Calibri" panose="020F0502020204030204" pitchFamily="34" charset="0"/>
              </a:rPr>
              <a:t>HIGH SCC</a:t>
            </a:r>
            <a:r>
              <a:rPr lang="en-US" sz="1600" i="1" dirty="0">
                <a:latin typeface="Calibri" panose="020F0502020204030204" pitchFamily="34" charset="0"/>
                <a:ea typeface="Calibri" panose="020F0502020204030204" pitchFamily="34" charset="0"/>
              </a:rPr>
              <a:t>, where all quarter-day observations had an associated SCC of ≥200,000 cells/mL</a:t>
            </a:r>
          </a:p>
          <a:p>
            <a:pPr marL="0" indent="0">
              <a:buSzPct val="75000"/>
              <a:buNone/>
            </a:pPr>
            <a:r>
              <a:rPr lang="en-US" sz="1600" i="1" dirty="0">
                <a:latin typeface="Calibri" panose="020F0502020204030204" pitchFamily="34" charset="0"/>
                <a:ea typeface="Calibri" panose="020F0502020204030204" pitchFamily="34" charset="0"/>
              </a:rPr>
              <a:t>2) IMI associated with </a:t>
            </a:r>
            <a:r>
              <a:rPr lang="en-US" sz="1600" b="1" i="1" dirty="0">
                <a:solidFill>
                  <a:srgbClr val="0066FF"/>
                </a:solidFill>
                <a:latin typeface="Calibri" panose="020F0502020204030204" pitchFamily="34" charset="0"/>
                <a:ea typeface="Calibri" panose="020F0502020204030204" pitchFamily="34" charset="0"/>
              </a:rPr>
              <a:t>LOW SCC</a:t>
            </a:r>
            <a:r>
              <a:rPr lang="en-US" sz="1600" i="1" dirty="0">
                <a:latin typeface="Calibri" panose="020F0502020204030204" pitchFamily="34" charset="0"/>
                <a:ea typeface="Calibri" panose="020F0502020204030204" pitchFamily="34" charset="0"/>
              </a:rPr>
              <a:t>, where all quarter-day observations had an associated SCC of &lt;200,000 cells/mL</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b="1" i="1" dirty="0">
              <a:solidFill>
                <a:schemeClr val="bg1">
                  <a:lumMod val="75000"/>
                </a:schemeClr>
              </a:solidFill>
            </a:endParaRPr>
          </a:p>
          <a:p>
            <a:pPr lvl="1">
              <a:buFont typeface="Wingdings" panose="05000000000000000000" pitchFamily="2" charset="2"/>
              <a:buChar char="ü"/>
            </a:pPr>
            <a:endParaRPr lang="en-US" sz="1600" dirty="0"/>
          </a:p>
        </p:txBody>
      </p:sp>
      <p:sp>
        <p:nvSpPr>
          <p:cNvPr id="3" name="TextBox 2">
            <a:extLst>
              <a:ext uri="{FF2B5EF4-FFF2-40B4-BE49-F238E27FC236}">
                <a16:creationId xmlns:a16="http://schemas.microsoft.com/office/drawing/2014/main" id="{5CF4DEDF-5FA2-ADAD-6D13-3E2E0B40F840}"/>
              </a:ext>
            </a:extLst>
          </p:cNvPr>
          <p:cNvSpPr txBox="1"/>
          <p:nvPr/>
        </p:nvSpPr>
        <p:spPr>
          <a:xfrm>
            <a:off x="9181081" y="6642556"/>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Milk sample collection photo: www.topfarmers.co.nz</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640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0E7179-1407-9BD3-6009-BCBF301D4E80}"/>
              </a:ext>
            </a:extLst>
          </p:cNvPr>
          <p:cNvPicPr>
            <a:picLocks noChangeAspect="1"/>
          </p:cNvPicPr>
          <p:nvPr/>
        </p:nvPicPr>
        <p:blipFill rotWithShape="1">
          <a:blip r:embed="rId3">
            <a:extLst>
              <a:ext uri="{28A0092B-C50C-407E-A947-70E740481C1C}">
                <a14:useLocalDpi xmlns:a14="http://schemas.microsoft.com/office/drawing/2010/main" val="0"/>
              </a:ext>
            </a:extLst>
          </a:blip>
          <a:srcRect r="44631" b="3365"/>
          <a:stretch/>
        </p:blipFill>
        <p:spPr>
          <a:xfrm>
            <a:off x="7606319" y="1424197"/>
            <a:ext cx="3745171" cy="4884239"/>
          </a:xfrm>
          <a:prstGeom prst="rect">
            <a:avLst/>
          </a:prstGeom>
        </p:spPr>
      </p:pic>
      <p:sp>
        <p:nvSpPr>
          <p:cNvPr id="5" name="Title 1">
            <a:extLst>
              <a:ext uri="{FF2B5EF4-FFF2-40B4-BE49-F238E27FC236}">
                <a16:creationId xmlns:a16="http://schemas.microsoft.com/office/drawing/2014/main" id="{2012E7EB-EBA1-8F7A-12A8-2915E7E48731}"/>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Confirming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7" name="Content Placeholder 3">
            <a:extLst>
              <a:ext uri="{FF2B5EF4-FFF2-40B4-BE49-F238E27FC236}">
                <a16:creationId xmlns:a16="http://schemas.microsoft.com/office/drawing/2014/main" id="{4462C386-E22D-BA15-71A7-87443CEC1C86}"/>
              </a:ext>
            </a:extLst>
          </p:cNvPr>
          <p:cNvSpPr txBox="1">
            <a:spLocks/>
          </p:cNvSpPr>
          <p:nvPr/>
        </p:nvSpPr>
        <p:spPr>
          <a:xfrm>
            <a:off x="255180" y="1505527"/>
            <a:ext cx="7076417" cy="4207844"/>
          </a:xfrm>
          <a:prstGeom prst="rect">
            <a:avLst/>
          </a:prstGeom>
          <a:noFill/>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Strain-typing to confirm persistent 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Confirm all isolates associated with each S. chromogenes IMI truly persistent</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75 potentially persistent IMI, 198 associated isolates</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Random amplification of polymorphic DNA (RAPD-PCR)</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All isolates from a given persistent IMI analyzed in the same PCR, same gel</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banding pattern, number, size of bands = same RAPD type</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RAPD type = persistently infected with same strain</a:t>
            </a: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sp>
        <p:nvSpPr>
          <p:cNvPr id="8" name="Rectangle 7">
            <a:extLst>
              <a:ext uri="{FF2B5EF4-FFF2-40B4-BE49-F238E27FC236}">
                <a16:creationId xmlns:a16="http://schemas.microsoft.com/office/drawing/2014/main" id="{B7FB2005-5F7F-01A7-B91C-E6C9A4990BEB}"/>
              </a:ext>
            </a:extLst>
          </p:cNvPr>
          <p:cNvSpPr/>
          <p:nvPr/>
        </p:nvSpPr>
        <p:spPr>
          <a:xfrm>
            <a:off x="8562110" y="1644074"/>
            <a:ext cx="1357746" cy="406929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921D32-D2ED-8C08-0EB3-067F44B53C32}"/>
              </a:ext>
            </a:extLst>
          </p:cNvPr>
          <p:cNvSpPr/>
          <p:nvPr/>
        </p:nvSpPr>
        <p:spPr>
          <a:xfrm>
            <a:off x="9956800" y="1644073"/>
            <a:ext cx="1357746" cy="4069297"/>
          </a:xfrm>
          <a:prstGeom prst="rect">
            <a:avLst/>
          </a:prstGeom>
          <a:noFill/>
          <a:ln w="28575">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2961E16-EF66-1CEF-A8B8-993C139FD8CC}"/>
              </a:ext>
            </a:extLst>
          </p:cNvPr>
          <p:cNvSpPr txBox="1"/>
          <p:nvPr/>
        </p:nvSpPr>
        <p:spPr>
          <a:xfrm>
            <a:off x="8220891" y="1395636"/>
            <a:ext cx="2040183" cy="276999"/>
          </a:xfrm>
          <a:prstGeom prst="rect">
            <a:avLst/>
          </a:prstGeom>
          <a:noFill/>
        </p:spPr>
        <p:txBody>
          <a:bodyPr wrap="square" rtlCol="0">
            <a:spAutoFit/>
          </a:bodyPr>
          <a:lstStyle/>
          <a:p>
            <a:pPr algn="ctr"/>
            <a:r>
              <a:rPr lang="en-US" sz="1200" b="1" dirty="0">
                <a:solidFill>
                  <a:srgbClr val="FF0000"/>
                </a:solidFill>
              </a:rPr>
              <a:t>Cow A RH</a:t>
            </a:r>
          </a:p>
        </p:txBody>
      </p:sp>
      <p:sp>
        <p:nvSpPr>
          <p:cNvPr id="13" name="TextBox 12">
            <a:extLst>
              <a:ext uri="{FF2B5EF4-FFF2-40B4-BE49-F238E27FC236}">
                <a16:creationId xmlns:a16="http://schemas.microsoft.com/office/drawing/2014/main" id="{13DBAEE3-9DA4-1BBA-31BA-965569C2F301}"/>
              </a:ext>
            </a:extLst>
          </p:cNvPr>
          <p:cNvSpPr txBox="1"/>
          <p:nvPr/>
        </p:nvSpPr>
        <p:spPr>
          <a:xfrm>
            <a:off x="9615581" y="1395636"/>
            <a:ext cx="2040183" cy="276999"/>
          </a:xfrm>
          <a:prstGeom prst="rect">
            <a:avLst/>
          </a:prstGeom>
          <a:noFill/>
        </p:spPr>
        <p:txBody>
          <a:bodyPr wrap="square" rtlCol="0">
            <a:spAutoFit/>
          </a:bodyPr>
          <a:lstStyle/>
          <a:p>
            <a:pPr algn="ctr"/>
            <a:r>
              <a:rPr lang="en-US" sz="1200" b="1" dirty="0">
                <a:solidFill>
                  <a:srgbClr val="0066FF"/>
                </a:solidFill>
              </a:rPr>
              <a:t>Cow B LF</a:t>
            </a:r>
          </a:p>
        </p:txBody>
      </p:sp>
      <p:sp>
        <p:nvSpPr>
          <p:cNvPr id="14" name="TextBox 13">
            <a:extLst>
              <a:ext uri="{FF2B5EF4-FFF2-40B4-BE49-F238E27FC236}">
                <a16:creationId xmlns:a16="http://schemas.microsoft.com/office/drawing/2014/main" id="{6224AC04-BC66-5751-7783-6053FF340D3E}"/>
              </a:ext>
            </a:extLst>
          </p:cNvPr>
          <p:cNvSpPr txBox="1"/>
          <p:nvPr/>
        </p:nvSpPr>
        <p:spPr>
          <a:xfrm>
            <a:off x="8401720" y="1996994"/>
            <a:ext cx="810182" cy="230832"/>
          </a:xfrm>
          <a:prstGeom prst="rect">
            <a:avLst/>
          </a:prstGeom>
          <a:noFill/>
        </p:spPr>
        <p:txBody>
          <a:bodyPr wrap="square" rtlCol="0">
            <a:spAutoFit/>
          </a:bodyPr>
          <a:lstStyle/>
          <a:p>
            <a:pPr algn="ctr"/>
            <a:r>
              <a:rPr lang="en-US" sz="900" b="1" dirty="0">
                <a:solidFill>
                  <a:srgbClr val="FF0000"/>
                </a:solidFill>
              </a:rPr>
              <a:t>visit 1</a:t>
            </a:r>
          </a:p>
        </p:txBody>
      </p:sp>
      <p:sp>
        <p:nvSpPr>
          <p:cNvPr id="15" name="TextBox 14">
            <a:extLst>
              <a:ext uri="{FF2B5EF4-FFF2-40B4-BE49-F238E27FC236}">
                <a16:creationId xmlns:a16="http://schemas.microsoft.com/office/drawing/2014/main" id="{A1DD70C4-C22E-2CB6-46E6-D99EC60ED067}"/>
              </a:ext>
            </a:extLst>
          </p:cNvPr>
          <p:cNvSpPr txBox="1"/>
          <p:nvPr/>
        </p:nvSpPr>
        <p:spPr>
          <a:xfrm>
            <a:off x="8863344" y="1995547"/>
            <a:ext cx="789182" cy="230832"/>
          </a:xfrm>
          <a:prstGeom prst="rect">
            <a:avLst/>
          </a:prstGeom>
          <a:noFill/>
        </p:spPr>
        <p:txBody>
          <a:bodyPr wrap="square" rtlCol="0">
            <a:spAutoFit/>
          </a:bodyPr>
          <a:lstStyle/>
          <a:p>
            <a:pPr algn="ctr"/>
            <a:r>
              <a:rPr lang="en-US" sz="900" b="1" dirty="0">
                <a:solidFill>
                  <a:srgbClr val="FF0000"/>
                </a:solidFill>
              </a:rPr>
              <a:t>visit 2</a:t>
            </a:r>
          </a:p>
        </p:txBody>
      </p:sp>
      <p:sp>
        <p:nvSpPr>
          <p:cNvPr id="16" name="TextBox 15">
            <a:extLst>
              <a:ext uri="{FF2B5EF4-FFF2-40B4-BE49-F238E27FC236}">
                <a16:creationId xmlns:a16="http://schemas.microsoft.com/office/drawing/2014/main" id="{7B83ECAF-5C2E-149D-60E7-9435A170DC58}"/>
              </a:ext>
            </a:extLst>
          </p:cNvPr>
          <p:cNvSpPr txBox="1"/>
          <p:nvPr/>
        </p:nvSpPr>
        <p:spPr>
          <a:xfrm>
            <a:off x="9320520" y="1994100"/>
            <a:ext cx="729933" cy="230832"/>
          </a:xfrm>
          <a:prstGeom prst="rect">
            <a:avLst/>
          </a:prstGeom>
          <a:noFill/>
        </p:spPr>
        <p:txBody>
          <a:bodyPr wrap="square" rtlCol="0">
            <a:spAutoFit/>
          </a:bodyPr>
          <a:lstStyle/>
          <a:p>
            <a:pPr algn="ctr"/>
            <a:r>
              <a:rPr lang="en-US" sz="900" b="1" dirty="0">
                <a:solidFill>
                  <a:srgbClr val="FF0000"/>
                </a:solidFill>
              </a:rPr>
              <a:t>visit 3</a:t>
            </a:r>
          </a:p>
        </p:txBody>
      </p:sp>
      <p:sp>
        <p:nvSpPr>
          <p:cNvPr id="17" name="TextBox 16">
            <a:extLst>
              <a:ext uri="{FF2B5EF4-FFF2-40B4-BE49-F238E27FC236}">
                <a16:creationId xmlns:a16="http://schemas.microsoft.com/office/drawing/2014/main" id="{765B1524-059E-BD18-3E90-B7F623134E1E}"/>
              </a:ext>
            </a:extLst>
          </p:cNvPr>
          <p:cNvSpPr txBox="1"/>
          <p:nvPr/>
        </p:nvSpPr>
        <p:spPr>
          <a:xfrm>
            <a:off x="9763100" y="1995547"/>
            <a:ext cx="810182" cy="230832"/>
          </a:xfrm>
          <a:prstGeom prst="rect">
            <a:avLst/>
          </a:prstGeom>
          <a:noFill/>
        </p:spPr>
        <p:txBody>
          <a:bodyPr wrap="square" rtlCol="0">
            <a:spAutoFit/>
          </a:bodyPr>
          <a:lstStyle/>
          <a:p>
            <a:pPr algn="ctr"/>
            <a:r>
              <a:rPr lang="en-US" sz="900" b="1" dirty="0">
                <a:solidFill>
                  <a:srgbClr val="0066FF"/>
                </a:solidFill>
              </a:rPr>
              <a:t>visit 1</a:t>
            </a:r>
          </a:p>
        </p:txBody>
      </p:sp>
      <p:sp>
        <p:nvSpPr>
          <p:cNvPr id="18" name="TextBox 17">
            <a:extLst>
              <a:ext uri="{FF2B5EF4-FFF2-40B4-BE49-F238E27FC236}">
                <a16:creationId xmlns:a16="http://schemas.microsoft.com/office/drawing/2014/main" id="{0775C462-A57B-F824-6BFF-D96D2D79CA2C}"/>
              </a:ext>
            </a:extLst>
          </p:cNvPr>
          <p:cNvSpPr txBox="1"/>
          <p:nvPr/>
        </p:nvSpPr>
        <p:spPr>
          <a:xfrm>
            <a:off x="10199002" y="1995547"/>
            <a:ext cx="789182" cy="230832"/>
          </a:xfrm>
          <a:prstGeom prst="rect">
            <a:avLst/>
          </a:prstGeom>
          <a:noFill/>
        </p:spPr>
        <p:txBody>
          <a:bodyPr wrap="square" rtlCol="0">
            <a:spAutoFit/>
          </a:bodyPr>
          <a:lstStyle/>
          <a:p>
            <a:pPr algn="ctr"/>
            <a:r>
              <a:rPr lang="en-US" sz="900" b="1" dirty="0">
                <a:solidFill>
                  <a:srgbClr val="0066FF"/>
                </a:solidFill>
              </a:rPr>
              <a:t>visit 2</a:t>
            </a:r>
          </a:p>
        </p:txBody>
      </p:sp>
      <p:sp>
        <p:nvSpPr>
          <p:cNvPr id="19" name="TextBox 18">
            <a:extLst>
              <a:ext uri="{FF2B5EF4-FFF2-40B4-BE49-F238E27FC236}">
                <a16:creationId xmlns:a16="http://schemas.microsoft.com/office/drawing/2014/main" id="{DA0AE1C3-3376-C921-4ECD-E40A732733B9}"/>
              </a:ext>
            </a:extLst>
          </p:cNvPr>
          <p:cNvSpPr txBox="1"/>
          <p:nvPr/>
        </p:nvSpPr>
        <p:spPr>
          <a:xfrm>
            <a:off x="10639203" y="1995547"/>
            <a:ext cx="789182" cy="230832"/>
          </a:xfrm>
          <a:prstGeom prst="rect">
            <a:avLst/>
          </a:prstGeom>
          <a:noFill/>
        </p:spPr>
        <p:txBody>
          <a:bodyPr wrap="square" rtlCol="0">
            <a:spAutoFit/>
          </a:bodyPr>
          <a:lstStyle/>
          <a:p>
            <a:pPr algn="ctr"/>
            <a:r>
              <a:rPr lang="en-US" sz="900" b="1" dirty="0">
                <a:solidFill>
                  <a:srgbClr val="0066FF"/>
                </a:solidFill>
              </a:rPr>
              <a:t>visit 3</a:t>
            </a:r>
          </a:p>
        </p:txBody>
      </p:sp>
    </p:spTree>
    <p:extLst>
      <p:ext uri="{BB962C8B-B14F-4D97-AF65-F5344CB8AC3E}">
        <p14:creationId xmlns:p14="http://schemas.microsoft.com/office/powerpoint/2010/main" val="1776864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63A4D8C-4E76-64B9-216D-CC353BD9A612}"/>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Isolate selection</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4E51A2B1-37C2-FB12-189A-70FA23126236}"/>
              </a:ext>
            </a:extLst>
          </p:cNvPr>
          <p:cNvSpPr txBox="1">
            <a:spLocks/>
          </p:cNvSpPr>
          <p:nvPr/>
        </p:nvSpPr>
        <p:spPr>
          <a:xfrm>
            <a:off x="429355" y="1574500"/>
            <a:ext cx="8011365" cy="4207844"/>
          </a:xfrm>
          <a:prstGeom prst="rect">
            <a:avLst/>
          </a:prstGeom>
          <a:noFill/>
          <a:ln>
            <a:noFill/>
          </a:ln>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Selection of </a:t>
            </a:r>
            <a:r>
              <a:rPr lang="en-US" sz="2400" b="1" i="1" dirty="0">
                <a:solidFill>
                  <a:srgbClr val="FF00FF"/>
                </a:solidFill>
                <a:latin typeface="Calibri" panose="020F0502020204030204" pitchFamily="34" charset="0"/>
                <a:ea typeface="Calibri" panose="020F0502020204030204" pitchFamily="34" charset="0"/>
              </a:rPr>
              <a:t>HIGH</a:t>
            </a:r>
            <a:r>
              <a:rPr lang="en-US" sz="2400" b="1" i="1" dirty="0">
                <a:latin typeface="Calibri" panose="020F0502020204030204" pitchFamily="34" charset="0"/>
                <a:ea typeface="Calibri" panose="020F0502020204030204" pitchFamily="34" charset="0"/>
              </a:rPr>
              <a:t> and </a:t>
            </a:r>
            <a:r>
              <a:rPr lang="en-US" sz="2400" b="1" i="1" dirty="0">
                <a:solidFill>
                  <a:srgbClr val="0066FF"/>
                </a:solidFill>
                <a:latin typeface="Calibri" panose="020F0502020204030204" pitchFamily="34" charset="0"/>
                <a:ea typeface="Calibri" panose="020F0502020204030204" pitchFamily="34" charset="0"/>
              </a:rPr>
              <a:t>LOW</a:t>
            </a:r>
            <a:r>
              <a:rPr lang="en-US" sz="2400" b="1" i="1" dirty="0">
                <a:latin typeface="Calibri" panose="020F0502020204030204" pitchFamily="34" charset="0"/>
                <a:ea typeface="Calibri" panose="020F0502020204030204" pitchFamily="34" charset="0"/>
              </a:rPr>
              <a:t> </a:t>
            </a:r>
            <a:r>
              <a:rPr lang="en-US" sz="2400" b="1" i="1" dirty="0">
                <a:solidFill>
                  <a:srgbClr val="0066FF"/>
                </a:solidFill>
                <a:latin typeface="Calibri" panose="020F0502020204030204" pitchFamily="34" charset="0"/>
                <a:ea typeface="Calibri" panose="020F0502020204030204" pitchFamily="34" charset="0"/>
              </a:rPr>
              <a:t>SCC </a:t>
            </a:r>
            <a:r>
              <a:rPr lang="en-US" sz="2400" b="1" i="1" dirty="0">
                <a:latin typeface="Calibri" panose="020F0502020204030204" pitchFamily="34" charset="0"/>
                <a:ea typeface="Calibri" panose="020F0502020204030204" pitchFamily="34" charset="0"/>
              </a:rPr>
              <a:t>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quarters with a persistently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a:t>
            </a:r>
            <a:r>
              <a:rPr lang="en-US" sz="20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 identified</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quarters with a persistently </a:t>
            </a:r>
            <a:r>
              <a:rPr lang="en-US" sz="20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 matched to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Matched on:</a:t>
            </a:r>
          </a:p>
          <a:p>
            <a:pPr lvl="1">
              <a:buSzPct val="75000"/>
              <a:buFont typeface="Wingdings" panose="05000000000000000000" pitchFamily="2" charset="2"/>
              <a:buChar char="§"/>
            </a:pP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When possible:</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Different quarter belonging to same cow</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farm</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facility type (TS vs. BP)</a:t>
            </a:r>
          </a:p>
          <a:p>
            <a:pPr lvl="2">
              <a:lnSpc>
                <a:spcPts val="50"/>
              </a:lnSpc>
              <a:buSzPct val="75000"/>
              <a:buFont typeface="Wingdings" panose="05000000000000000000" pitchFamily="2" charset="2"/>
              <a:buChar char="§"/>
            </a:pPr>
            <a:endPar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Days in milk</a:t>
            </a:r>
          </a:p>
          <a:p>
            <a:pPr lvl="1">
              <a:buSzPct val="75000"/>
              <a:buFont typeface="Wingdings" panose="05000000000000000000" pitchFamily="2" charset="2"/>
              <a:buChar char="§"/>
            </a:pPr>
            <a:r>
              <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Parity</a:t>
            </a:r>
          </a:p>
          <a:p>
            <a:pPr lvl="1">
              <a:buSzPct val="75000"/>
              <a:buFont typeface="Wingdings" panose="05000000000000000000" pitchFamily="2" charset="2"/>
              <a:buChar char="§"/>
            </a:pP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Selection of representative isolate for whole genome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Three quarter day observations =  middle isolate in series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Two quarter day observations = haphazard selection of first or second</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39AFA9AD-3B6B-B10D-6DC5-B9F40556434D}"/>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8154818" y="4817130"/>
            <a:ext cx="745478" cy="615895"/>
          </a:xfrm>
          <a:prstGeom prst="rect">
            <a:avLst/>
          </a:prstGeom>
        </p:spPr>
      </p:pic>
      <p:grpSp>
        <p:nvGrpSpPr>
          <p:cNvPr id="19" name="Group 18">
            <a:extLst>
              <a:ext uri="{FF2B5EF4-FFF2-40B4-BE49-F238E27FC236}">
                <a16:creationId xmlns:a16="http://schemas.microsoft.com/office/drawing/2014/main" id="{10F0602E-1295-AA8C-A754-AFDD80BD9A38}"/>
              </a:ext>
            </a:extLst>
          </p:cNvPr>
          <p:cNvGrpSpPr/>
          <p:nvPr/>
        </p:nvGrpSpPr>
        <p:grpSpPr>
          <a:xfrm>
            <a:off x="7906947" y="5552776"/>
            <a:ext cx="1237230" cy="230832"/>
            <a:chOff x="8299217" y="3649975"/>
            <a:chExt cx="1333064" cy="230832"/>
          </a:xfrm>
        </p:grpSpPr>
        <p:sp>
          <p:nvSpPr>
            <p:cNvPr id="6" name="Rectangle 5">
              <a:extLst>
                <a:ext uri="{FF2B5EF4-FFF2-40B4-BE49-F238E27FC236}">
                  <a16:creationId xmlns:a16="http://schemas.microsoft.com/office/drawing/2014/main" id="{1064429C-910A-6E53-7CE1-DDC331BCDAB9}"/>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extBox 6">
              <a:extLst>
                <a:ext uri="{FF2B5EF4-FFF2-40B4-BE49-F238E27FC236}">
                  <a16:creationId xmlns:a16="http://schemas.microsoft.com/office/drawing/2014/main" id="{5039C4A9-A15B-55F7-7CFD-DAEB806FC3F3}"/>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pic>
        <p:nvPicPr>
          <p:cNvPr id="8" name="Picture 7">
            <a:extLst>
              <a:ext uri="{FF2B5EF4-FFF2-40B4-BE49-F238E27FC236}">
                <a16:creationId xmlns:a16="http://schemas.microsoft.com/office/drawing/2014/main" id="{7BDBD517-C90F-EF2E-2F7B-F9F9375C89B5}"/>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341147" y="4817130"/>
            <a:ext cx="745478" cy="615895"/>
          </a:xfrm>
          <a:prstGeom prst="rect">
            <a:avLst/>
          </a:prstGeom>
        </p:spPr>
      </p:pic>
      <p:pic>
        <p:nvPicPr>
          <p:cNvPr id="11" name="Picture 10">
            <a:extLst>
              <a:ext uri="{FF2B5EF4-FFF2-40B4-BE49-F238E27FC236}">
                <a16:creationId xmlns:a16="http://schemas.microsoft.com/office/drawing/2014/main" id="{6F4F34BA-850A-9667-3F80-01CCB401973E}"/>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0588746" y="4817130"/>
            <a:ext cx="745478" cy="615895"/>
          </a:xfrm>
          <a:prstGeom prst="rect">
            <a:avLst/>
          </a:prstGeom>
        </p:spPr>
      </p:pic>
      <p:sp>
        <p:nvSpPr>
          <p:cNvPr id="14" name="Arrow: Right 13">
            <a:extLst>
              <a:ext uri="{FF2B5EF4-FFF2-40B4-BE49-F238E27FC236}">
                <a16:creationId xmlns:a16="http://schemas.microsoft.com/office/drawing/2014/main" id="{8B81E244-8A6C-4AF2-A253-F725BBE0E7D1}"/>
              </a:ext>
            </a:extLst>
          </p:cNvPr>
          <p:cNvSpPr/>
          <p:nvPr/>
        </p:nvSpPr>
        <p:spPr>
          <a:xfrm>
            <a:off x="8948868" y="5035725"/>
            <a:ext cx="288386" cy="2007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9A27575-639B-BE38-1279-EEB48DB0A28D}"/>
              </a:ext>
            </a:extLst>
          </p:cNvPr>
          <p:cNvSpPr/>
          <p:nvPr/>
        </p:nvSpPr>
        <p:spPr>
          <a:xfrm>
            <a:off x="10196467" y="5035724"/>
            <a:ext cx="288386" cy="2007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C1E8231-4904-71B4-B26A-EC5F0DEA396A}"/>
              </a:ext>
            </a:extLst>
          </p:cNvPr>
          <p:cNvGrpSpPr/>
          <p:nvPr/>
        </p:nvGrpSpPr>
        <p:grpSpPr>
          <a:xfrm>
            <a:off x="9058161" y="5552776"/>
            <a:ext cx="1310102" cy="230832"/>
            <a:chOff x="8299217" y="3649975"/>
            <a:chExt cx="1333064" cy="230832"/>
          </a:xfrm>
        </p:grpSpPr>
        <p:sp>
          <p:nvSpPr>
            <p:cNvPr id="21" name="Rectangle 20">
              <a:extLst>
                <a:ext uri="{FF2B5EF4-FFF2-40B4-BE49-F238E27FC236}">
                  <a16:creationId xmlns:a16="http://schemas.microsoft.com/office/drawing/2014/main" id="{67403F34-60BE-0EF1-2E4C-F09D0A6A91FE}"/>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TextBox 21">
              <a:extLst>
                <a:ext uri="{FF2B5EF4-FFF2-40B4-BE49-F238E27FC236}">
                  <a16:creationId xmlns:a16="http://schemas.microsoft.com/office/drawing/2014/main" id="{3E5DA5EE-A350-FB80-3D64-1FBD4D136AB5}"/>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grpSp>
        <p:nvGrpSpPr>
          <p:cNvPr id="23" name="Group 22">
            <a:extLst>
              <a:ext uri="{FF2B5EF4-FFF2-40B4-BE49-F238E27FC236}">
                <a16:creationId xmlns:a16="http://schemas.microsoft.com/office/drawing/2014/main" id="{D7DF820E-BE4E-8561-6AFF-F93A27048AC9}"/>
              </a:ext>
            </a:extLst>
          </p:cNvPr>
          <p:cNvGrpSpPr/>
          <p:nvPr/>
        </p:nvGrpSpPr>
        <p:grpSpPr>
          <a:xfrm>
            <a:off x="10276604" y="5562366"/>
            <a:ext cx="1333064" cy="230832"/>
            <a:chOff x="8299217" y="3649975"/>
            <a:chExt cx="1333064" cy="230832"/>
          </a:xfrm>
        </p:grpSpPr>
        <p:sp>
          <p:nvSpPr>
            <p:cNvPr id="24" name="Rectangle 23">
              <a:extLst>
                <a:ext uri="{FF2B5EF4-FFF2-40B4-BE49-F238E27FC236}">
                  <a16:creationId xmlns:a16="http://schemas.microsoft.com/office/drawing/2014/main" id="{6BD51914-B425-D94C-CF3B-3EEFFCF8C595}"/>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TextBox 24">
              <a:extLst>
                <a:ext uri="{FF2B5EF4-FFF2-40B4-BE49-F238E27FC236}">
                  <a16:creationId xmlns:a16="http://schemas.microsoft.com/office/drawing/2014/main" id="{13C5EB1B-1BC8-FDD3-D913-AC84778E2D6A}"/>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pic>
        <p:nvPicPr>
          <p:cNvPr id="8194" name="Picture 2" descr="CollectA by Breyer Jersey Cow">
            <a:extLst>
              <a:ext uri="{FF2B5EF4-FFF2-40B4-BE49-F238E27FC236}">
                <a16:creationId xmlns:a16="http://schemas.microsoft.com/office/drawing/2014/main" id="{DA960395-CC44-DF69-00E9-C21CA1C27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4038" y="997058"/>
            <a:ext cx="1077638" cy="10776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To Know About Buying a Farm | Bankrate">
            <a:extLst>
              <a:ext uri="{FF2B5EF4-FFF2-40B4-BE49-F238E27FC236}">
                <a16:creationId xmlns:a16="http://schemas.microsoft.com/office/drawing/2014/main" id="{A8E429CF-576B-43E1-7C26-BF0D566BD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868" y="2014491"/>
            <a:ext cx="1561046" cy="8780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4253049E-586E-9F38-69E2-22D7D528129C}"/>
              </a:ext>
            </a:extLst>
          </p:cNvPr>
          <p:cNvPicPr>
            <a:picLocks noChangeAspect="1"/>
          </p:cNvPicPr>
          <p:nvPr/>
        </p:nvPicPr>
        <p:blipFill rotWithShape="1">
          <a:blip r:embed="rId6"/>
          <a:srcRect b="17117"/>
          <a:stretch/>
        </p:blipFill>
        <p:spPr>
          <a:xfrm>
            <a:off x="10349260" y="3072940"/>
            <a:ext cx="1083737" cy="1197650"/>
          </a:xfrm>
          <a:prstGeom prst="rect">
            <a:avLst/>
          </a:prstGeom>
        </p:spPr>
      </p:pic>
      <p:sp>
        <p:nvSpPr>
          <p:cNvPr id="30" name="Arrow: Bent-Up 29">
            <a:extLst>
              <a:ext uri="{FF2B5EF4-FFF2-40B4-BE49-F238E27FC236}">
                <a16:creationId xmlns:a16="http://schemas.microsoft.com/office/drawing/2014/main" id="{F6ADA4F4-9A69-17C9-C7E7-C63E10533C6A}"/>
              </a:ext>
            </a:extLst>
          </p:cNvPr>
          <p:cNvSpPr/>
          <p:nvPr/>
        </p:nvSpPr>
        <p:spPr>
          <a:xfrm rot="5400000">
            <a:off x="8494097" y="2023076"/>
            <a:ext cx="288659" cy="401489"/>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Bent-Up 30">
            <a:extLst>
              <a:ext uri="{FF2B5EF4-FFF2-40B4-BE49-F238E27FC236}">
                <a16:creationId xmlns:a16="http://schemas.microsoft.com/office/drawing/2014/main" id="{4649EC68-417C-1F58-E8AC-AFF44526B562}"/>
              </a:ext>
            </a:extLst>
          </p:cNvPr>
          <p:cNvSpPr/>
          <p:nvPr/>
        </p:nvSpPr>
        <p:spPr>
          <a:xfrm rot="5400000">
            <a:off x="9951165" y="2971619"/>
            <a:ext cx="288659" cy="401489"/>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10BAA61-1AD3-C763-CA4F-E033014D1ACC}"/>
              </a:ext>
            </a:extLst>
          </p:cNvPr>
          <p:cNvSpPr/>
          <p:nvPr/>
        </p:nvSpPr>
        <p:spPr>
          <a:xfrm>
            <a:off x="8795961" y="4369543"/>
            <a:ext cx="1834502" cy="1865746"/>
          </a:xfrm>
          <a:prstGeom prst="ellipse">
            <a:avLst/>
          </a:prstGeom>
          <a:noFill/>
          <a:ln w="76200">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5B1F2CE-8399-0D8D-DA0D-783A9C8369A7}"/>
              </a:ext>
            </a:extLst>
          </p:cNvPr>
          <p:cNvSpPr txBox="1"/>
          <p:nvPr/>
        </p:nvSpPr>
        <p:spPr>
          <a:xfrm>
            <a:off x="5735279" y="1857573"/>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Breyerhorses.com</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FF7BFB96-D12D-E172-2591-79D9B56B87FA}"/>
              </a:ext>
            </a:extLst>
          </p:cNvPr>
          <p:cNvSpPr txBox="1"/>
          <p:nvPr/>
        </p:nvSpPr>
        <p:spPr>
          <a:xfrm>
            <a:off x="6522108" y="2880416"/>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Bankrate.com</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97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DC6CA5-FD12-28FF-24EC-11C43100CC74}"/>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WGS and MLST</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C340797D-883C-FFCA-0B86-6CFFF621A91C}"/>
              </a:ext>
            </a:extLst>
          </p:cNvPr>
          <p:cNvSpPr txBox="1">
            <a:spLocks/>
          </p:cNvSpPr>
          <p:nvPr/>
        </p:nvSpPr>
        <p:spPr>
          <a:xfrm>
            <a:off x="533990" y="1302327"/>
            <a:ext cx="7484893" cy="4973012"/>
          </a:xfrm>
          <a:prstGeom prst="rect">
            <a:avLst/>
          </a:prstGeom>
          <a:noFill/>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 Whole genome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30 representative S. chromogenes isolates submitted for WGS</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from persistently </a:t>
            </a:r>
            <a:r>
              <a:rPr lang="en-US" sz="16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IMI </a:t>
            </a: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and 15 from </a:t>
            </a:r>
            <a:r>
              <a:rPr lang="en-US" sz="16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DNA extraction from blood agar plates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Hybrid assembly of genomes</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Long-read sequencing (Oxford Nanopore)</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Paired-end sequencing (Illumina)</a:t>
            </a:r>
            <a:endParaRPr lang="en-US" sz="14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In silico multilocus sequence typing (MLST)</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7-locus scheme for S. chromogenes (Huebner et al., 2021) </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MLST 2.0, Center for Genomic Epidemiology, Technical University of Denmark</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Novel alleles confirmed using Sanger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Identification of clusters</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6" name="Picture 5">
            <a:extLst>
              <a:ext uri="{FF2B5EF4-FFF2-40B4-BE49-F238E27FC236}">
                <a16:creationId xmlns:a16="http://schemas.microsoft.com/office/drawing/2014/main" id="{FF3B1A1E-BC62-0DAD-EFF1-30A846459354}"/>
              </a:ext>
            </a:extLst>
          </p:cNvPr>
          <p:cNvPicPr>
            <a:picLocks noChangeAspect="1"/>
          </p:cNvPicPr>
          <p:nvPr/>
        </p:nvPicPr>
        <p:blipFill rotWithShape="1">
          <a:blip r:embed="rId3"/>
          <a:srcRect l="14242" t="15159" r="56515" b="7629"/>
          <a:stretch/>
        </p:blipFill>
        <p:spPr>
          <a:xfrm>
            <a:off x="7915564" y="2054071"/>
            <a:ext cx="4110182" cy="3875923"/>
          </a:xfrm>
          <a:prstGeom prst="rect">
            <a:avLst/>
          </a:prstGeom>
        </p:spPr>
      </p:pic>
    </p:spTree>
    <p:extLst>
      <p:ext uri="{BB962C8B-B14F-4D97-AF65-F5344CB8AC3E}">
        <p14:creationId xmlns:p14="http://schemas.microsoft.com/office/powerpoint/2010/main" val="1816115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BC2E26-91B1-FB0B-F124-27FEAF6FD5C5}"/>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Identification of ARG and VF</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AB263477-F31A-55B4-75FF-775A2E8D2A59}"/>
              </a:ext>
            </a:extLst>
          </p:cNvPr>
          <p:cNvSpPr txBox="1">
            <a:spLocks/>
          </p:cNvSpPr>
          <p:nvPr/>
        </p:nvSpPr>
        <p:spPr>
          <a:xfrm>
            <a:off x="286421" y="1290082"/>
            <a:ext cx="9243690" cy="5263574"/>
          </a:xfrm>
          <a:prstGeom prst="rect">
            <a:avLst/>
          </a:prstGeom>
          <a:noFill/>
          <a:ln>
            <a:noFill/>
          </a:ln>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900" b="1" i="1" dirty="0">
                <a:latin typeface="Calibri" panose="020F0502020204030204" pitchFamily="34" charset="0"/>
                <a:ea typeface="Calibri" panose="020F0502020204030204" pitchFamily="34" charset="0"/>
              </a:rPr>
              <a:t> </a:t>
            </a:r>
            <a:r>
              <a:rPr lang="en-US" sz="2600" b="1" i="1" dirty="0">
                <a:latin typeface="Calibri" panose="020F0502020204030204" pitchFamily="34" charset="0"/>
                <a:ea typeface="Calibri" panose="020F0502020204030204" pitchFamily="34" charset="0"/>
              </a:rPr>
              <a:t>Identification of antimicrobial resistance genes (ARG)</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ARG identified from assembled genomes using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ABRicate</a:t>
            </a:r>
            <a:endPar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ResFinder</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CARD, </a:t>
            </a: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MegaRES</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AMRFinderPlus</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ARG-ANNOT</a:t>
            </a:r>
          </a:p>
          <a:p>
            <a:pPr lvl="1">
              <a:buSzPct val="75000"/>
              <a:buFont typeface="Wingdings" panose="05000000000000000000" pitchFamily="2" charset="2"/>
              <a:buChar char="§"/>
            </a:pPr>
            <a:endParaRPr lang="en-US" sz="22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Identification of virulence factors (VF)</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VF identified using VFDB tool (Chen et al., 2016) and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blastp</a:t>
            </a: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search against published comprehensive dataset of staphylococcal VF (Naushad et al., 2019)</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Best hit chosen based on H value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Fukiya</a:t>
            </a: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et al., 2004)</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Similarity between query protein sequence from database and assembled genomes</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30% cut-off for sequence similarity, 50% cut-off for query length coverage</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Select hit with highest H value</a:t>
            </a:r>
          </a:p>
          <a:p>
            <a:pPr lvl="1">
              <a:buSzPct val="75000"/>
              <a:buFont typeface="Wingdings" panose="05000000000000000000" pitchFamily="2" charset="2"/>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Categorization of VF factors</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Five functional categories (Naushad et al., 2019)</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Adherence, exoenzymes, host immune evasion, iron uptake and metabolism, toxins</a:t>
            </a: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11268" name="Picture 4" descr="Schematic representation of pJOR_blaZ plasmid identified from the MRSA... |  Download Scientific Diagram">
            <a:extLst>
              <a:ext uri="{FF2B5EF4-FFF2-40B4-BE49-F238E27FC236}">
                <a16:creationId xmlns:a16="http://schemas.microsoft.com/office/drawing/2014/main" id="{6C355DE1-3006-614F-10E9-767AC72C10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595" r="19547"/>
          <a:stretch/>
        </p:blipFill>
        <p:spPr bwMode="auto">
          <a:xfrm>
            <a:off x="9088875" y="1390386"/>
            <a:ext cx="2119720" cy="1897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A3884D-CDDB-0AA7-B478-1ED81E48AF48}"/>
              </a:ext>
            </a:extLst>
          </p:cNvPr>
          <p:cNvSpPr txBox="1"/>
          <p:nvPr/>
        </p:nvSpPr>
        <p:spPr>
          <a:xfrm>
            <a:off x="8324340" y="3103689"/>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Gaber et al., 2024</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pic>
        <p:nvPicPr>
          <p:cNvPr id="11272" name="Picture 8" descr="Coagulase test">
            <a:extLst>
              <a:ext uri="{FF2B5EF4-FFF2-40B4-BE49-F238E27FC236}">
                <a16:creationId xmlns:a16="http://schemas.microsoft.com/office/drawing/2014/main" id="{02F8E9A2-0A60-9D33-DA30-3AA2479D8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0" y="4448438"/>
            <a:ext cx="1484720" cy="989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AA43FB-7F04-D06E-273B-2611558CA557}"/>
              </a:ext>
            </a:extLst>
          </p:cNvPr>
          <p:cNvSpPr txBox="1"/>
          <p:nvPr/>
        </p:nvSpPr>
        <p:spPr>
          <a:xfrm>
            <a:off x="8391084" y="5383252"/>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Vetbact.org</a:t>
            </a:r>
            <a:endPar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674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Statistical analyses</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1040496" y="1317336"/>
            <a:ext cx="10246339" cy="497262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000" b="1" i="1" dirty="0">
              <a:latin typeface="Calibri" panose="020F0502020204030204" pitchFamily="34" charset="0"/>
              <a:ea typeface="Calibri" panose="020F0502020204030204" pitchFamily="34" charset="0"/>
            </a:endParaRPr>
          </a:p>
          <a:p>
            <a:pPr marL="0" indent="0">
              <a:buSzPct val="75000"/>
              <a:buNone/>
            </a:pPr>
            <a:r>
              <a:rPr lang="en-US" b="1" i="1" dirty="0">
                <a:latin typeface="Calibri" panose="020F0502020204030204" pitchFamily="34" charset="0"/>
                <a:ea typeface="Calibri" panose="020F0502020204030204" pitchFamily="34" charset="0"/>
              </a:rPr>
              <a:t>Descriptive statistics</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Describe parity, DIM, quarter location, avg. SCC for </a:t>
            </a:r>
            <a:r>
              <a:rPr lang="en-US" sz="20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and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groups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Mann Whitney U test, Fisher’s Exact test used to compare metrics</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rPr>
              <a:t>Mixed-effects logistic regression models</a:t>
            </a:r>
          </a:p>
          <a:p>
            <a:pPr lvl="1">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Separate models where predictor was:</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Strain type (ST)</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ST cluster</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ARG carriage</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Number of VF identified</a:t>
            </a:r>
          </a:p>
          <a:p>
            <a:pPr lvl="1">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All models:</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Outcome variable = SCC group (</a:t>
            </a:r>
            <a:r>
              <a:rPr lang="en-US" sz="16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a:t>
            </a:r>
            <a:r>
              <a:rPr lang="en-US" sz="1600" i="1" dirty="0">
                <a:latin typeface="Calibri" panose="020F0502020204030204" pitchFamily="34" charset="0"/>
                <a:ea typeface="Calibri" panose="020F0502020204030204" pitchFamily="34" charset="0"/>
                <a:cs typeface="Times New Roman" panose="02020603050405020304" pitchFamily="18" charset="0"/>
              </a:rPr>
              <a:t>vs. </a:t>
            </a:r>
            <a:r>
              <a:rPr lang="en-US" sz="16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a:t>
            </a:r>
            <a:endParaRPr lang="en-US" sz="1600" i="1" dirty="0">
              <a:latin typeface="Calibri" panose="020F0502020204030204" pitchFamily="34" charset="0"/>
              <a:ea typeface="Calibri" panose="020F0502020204030204" pitchFamily="34" charset="0"/>
            </a:endParaRP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Random intercept for herd</a:t>
            </a:r>
          </a:p>
          <a:p>
            <a:pPr lvl="2">
              <a:buSzPct val="75000"/>
              <a:buFont typeface="Wingdings" panose="05000000000000000000" pitchFamily="2" charset="2"/>
              <a:buChar char="§"/>
            </a:pPr>
            <a:endParaRPr lang="en-US" sz="1600"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sz="2800" dirty="0"/>
          </a:p>
          <a:p>
            <a:pPr>
              <a:buFont typeface="Wingdings" panose="05000000000000000000" pitchFamily="2" charset="2"/>
              <a:buChar char="ü"/>
            </a:pPr>
            <a:endParaRPr lang="en-US" sz="3200" dirty="0"/>
          </a:p>
          <a:p>
            <a:pPr lvl="1">
              <a:buFont typeface="Wingdings" panose="05000000000000000000" pitchFamily="2" charset="2"/>
              <a:buChar char="ü"/>
            </a:pPr>
            <a:endParaRPr lang="en-US" sz="2800" dirty="0"/>
          </a:p>
        </p:txBody>
      </p:sp>
    </p:spTree>
    <p:extLst>
      <p:ext uri="{BB962C8B-B14F-4D97-AF65-F5344CB8AC3E}">
        <p14:creationId xmlns:p14="http://schemas.microsoft.com/office/powerpoint/2010/main" val="520557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599A4-B141-0B43-C789-296CE70D72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461" y="949010"/>
            <a:ext cx="8991078" cy="4499861"/>
          </a:xfrm>
          <a:prstGeom prst="rect">
            <a:avLst/>
          </a:prstGeom>
          <a:noFill/>
        </p:spPr>
      </p:pic>
    </p:spTree>
    <p:extLst>
      <p:ext uri="{BB962C8B-B14F-4D97-AF65-F5344CB8AC3E}">
        <p14:creationId xmlns:p14="http://schemas.microsoft.com/office/powerpoint/2010/main" val="3865311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387248"/>
            <a:ext cx="7945544" cy="1067836"/>
          </a:xfrm>
          <a:noFill/>
          <a:ln>
            <a:noFill/>
          </a:ln>
        </p:spPr>
        <p:txBody>
          <a:bodyPr>
            <a:normAutofit/>
          </a:bodyPr>
          <a:lstStyle/>
          <a:p>
            <a:r>
              <a:rPr lang="en-US" sz="3600" b="1" i="1" dirty="0">
                <a:effectLst>
                  <a:outerShdw blurRad="38100" dist="38100" dir="2700000" algn="tl">
                    <a:srgbClr val="000000">
                      <a:alpha val="43137"/>
                    </a:srgbClr>
                  </a:outerShdw>
                </a:effectLst>
                <a:latin typeface="+mn-lt"/>
              </a:rPr>
              <a:t>Overview: Organic dairy farming</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624148" y="1773027"/>
            <a:ext cx="5471852" cy="5007819"/>
          </a:xfrm>
          <a:noFill/>
          <a:ln>
            <a:noFill/>
          </a:ln>
        </p:spPr>
        <p:txBody>
          <a:bodyPr>
            <a:normAutofit/>
          </a:bodyPr>
          <a:lstStyle/>
          <a:p>
            <a:pPr>
              <a:lnSpc>
                <a:spcPts val="600"/>
              </a:lnSpc>
              <a:buSzPct val="75000"/>
              <a:buFont typeface="Wingdings" panose="05000000000000000000" pitchFamily="2" charset="2"/>
              <a:buChar char="§"/>
            </a:pPr>
            <a:endParaRPr lang="en-US" sz="2400" b="1"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rPr>
              <a:t>Organic dairy farms are “special”</a:t>
            </a:r>
            <a:endParaRPr lang="en-US" sz="2400" b="1"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rPr>
              <a:t>Smaller farms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Lower-producing cows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rPr>
              <a:t>More likely to use </a:t>
            </a:r>
            <a:r>
              <a:rPr lang="en-US" sz="1800" i="1" dirty="0">
                <a:latin typeface="Calibri" panose="020F0502020204030204" pitchFamily="34" charset="0"/>
                <a:ea typeface="Calibri" panose="020F0502020204030204" pitchFamily="34" charset="0"/>
              </a:rPr>
              <a:t>tiestalls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rPr>
              <a:t>Older cows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Fed less concentrate</a:t>
            </a:r>
          </a:p>
          <a:p>
            <a:pPr lvl="2">
              <a:buSzPct val="75000"/>
              <a:buFont typeface="Wingdings" panose="05000000000000000000" pitchFamily="2" charset="2"/>
              <a:buChar char="§"/>
            </a:pPr>
            <a:r>
              <a:rPr lang="en-US" sz="800" i="1" dirty="0" err="1">
                <a:latin typeface="Calibri" panose="020F0502020204030204" pitchFamily="34" charset="0"/>
                <a:ea typeface="Calibri" panose="020F0502020204030204" pitchFamily="34" charset="0"/>
              </a:rPr>
              <a:t>Zwald</a:t>
            </a:r>
            <a:r>
              <a:rPr lang="en-US" sz="800" i="1" dirty="0">
                <a:latin typeface="Calibri" panose="020F0502020204030204" pitchFamily="34" charset="0"/>
                <a:ea typeface="Calibri" panose="020F0502020204030204" pitchFamily="34" charset="0"/>
              </a:rPr>
              <a:t> et al., 2004; </a:t>
            </a:r>
            <a:r>
              <a:rPr lang="en-US" sz="800" i="1" dirty="0" err="1">
                <a:latin typeface="Calibri" panose="020F0502020204030204" pitchFamily="34" charset="0"/>
                <a:ea typeface="Calibri" panose="020F0502020204030204" pitchFamily="34" charset="0"/>
              </a:rPr>
              <a:t>Stiglbauer</a:t>
            </a:r>
            <a:r>
              <a:rPr lang="en-US" sz="800" i="1" dirty="0">
                <a:latin typeface="Calibri" panose="020F0502020204030204" pitchFamily="34" charset="0"/>
                <a:ea typeface="Calibri" panose="020F0502020204030204" pitchFamily="34" charset="0"/>
              </a:rPr>
              <a:t> et al., 2013</a:t>
            </a: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Subject to USDA National Organic Program regulations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Antimicrobial usage not allowed</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3600" b="1" i="1" dirty="0"/>
          </a:p>
          <a:p>
            <a:pPr marL="457200" lvl="1" inden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pic>
        <p:nvPicPr>
          <p:cNvPr id="3" name="Picture 2">
            <a:extLst>
              <a:ext uri="{FF2B5EF4-FFF2-40B4-BE49-F238E27FC236}">
                <a16:creationId xmlns:a16="http://schemas.microsoft.com/office/drawing/2014/main" id="{FB98D90C-7B68-1794-BA08-D44A02816F9E}"/>
              </a:ext>
            </a:extLst>
          </p:cNvPr>
          <p:cNvPicPr>
            <a:picLocks noChangeAspect="1"/>
          </p:cNvPicPr>
          <p:nvPr/>
        </p:nvPicPr>
        <p:blipFill>
          <a:blip r:embed="rId3"/>
          <a:stretch>
            <a:fillRect/>
          </a:stretch>
        </p:blipFill>
        <p:spPr>
          <a:xfrm>
            <a:off x="5966979" y="1815544"/>
            <a:ext cx="5969841" cy="3358036"/>
          </a:xfrm>
          <a:prstGeom prst="rect">
            <a:avLst/>
          </a:prstGeom>
        </p:spPr>
      </p:pic>
    </p:spTree>
    <p:extLst>
      <p:ext uri="{BB962C8B-B14F-4D97-AF65-F5344CB8AC3E}">
        <p14:creationId xmlns:p14="http://schemas.microsoft.com/office/powerpoint/2010/main" val="3286634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B0EA67E-ABD3-872E-47C3-C720ABB4CDB3}"/>
              </a:ext>
            </a:extLst>
          </p:cNvPr>
          <p:cNvGraphicFramePr>
            <a:graphicFrameLocks noGrp="1"/>
          </p:cNvGraphicFramePr>
          <p:nvPr>
            <p:extLst>
              <p:ext uri="{D42A27DB-BD31-4B8C-83A1-F6EECF244321}">
                <p14:modId xmlns:p14="http://schemas.microsoft.com/office/powerpoint/2010/main" val="2603466536"/>
              </p:ext>
            </p:extLst>
          </p:nvPr>
        </p:nvGraphicFramePr>
        <p:xfrm>
          <a:off x="3061927" y="812800"/>
          <a:ext cx="6068146" cy="5393627"/>
        </p:xfrm>
        <a:graphic>
          <a:graphicData uri="http://schemas.openxmlformats.org/drawingml/2006/table">
            <a:tbl>
              <a:tblPr firstRow="1" firstCol="1" bandRow="1"/>
              <a:tblGrid>
                <a:gridCol w="1516712">
                  <a:extLst>
                    <a:ext uri="{9D8B030D-6E8A-4147-A177-3AD203B41FA5}">
                      <a16:colId xmlns:a16="http://schemas.microsoft.com/office/drawing/2014/main" val="3138027225"/>
                    </a:ext>
                  </a:extLst>
                </a:gridCol>
                <a:gridCol w="1516712">
                  <a:extLst>
                    <a:ext uri="{9D8B030D-6E8A-4147-A177-3AD203B41FA5}">
                      <a16:colId xmlns:a16="http://schemas.microsoft.com/office/drawing/2014/main" val="2902207830"/>
                    </a:ext>
                  </a:extLst>
                </a:gridCol>
                <a:gridCol w="1517361">
                  <a:extLst>
                    <a:ext uri="{9D8B030D-6E8A-4147-A177-3AD203B41FA5}">
                      <a16:colId xmlns:a16="http://schemas.microsoft.com/office/drawing/2014/main" val="1518433266"/>
                    </a:ext>
                  </a:extLst>
                </a:gridCol>
                <a:gridCol w="1517361">
                  <a:extLst>
                    <a:ext uri="{9D8B030D-6E8A-4147-A177-3AD203B41FA5}">
                      <a16:colId xmlns:a16="http://schemas.microsoft.com/office/drawing/2014/main" val="3012021255"/>
                    </a:ext>
                  </a:extLst>
                </a:gridCol>
              </a:tblGrid>
              <a:tr h="965200">
                <a:tc gridSpan="4">
                  <a:txBody>
                    <a:bodyPr/>
                    <a:lstStyle/>
                    <a:p>
                      <a:pPr marL="0" marR="0">
                        <a:lnSpc>
                          <a:spcPct val="107000"/>
                        </a:lnSpc>
                        <a:spcBef>
                          <a:spcPts val="0"/>
                        </a:spcBef>
                        <a:spcAft>
                          <a:spcPts val="0"/>
                        </a:spcAft>
                      </a:pPr>
                      <a:r>
                        <a:rPr lang="en-US" sz="16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3. </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a:t>
                      </a:r>
                      <a:r>
                        <a:rPr lang="en-US" sz="16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 </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isolates associated</a:t>
                      </a:r>
                      <a:r>
                        <a:rPr lang="en-US" sz="16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persistent bovine intramammary infections belonging to each strain type, stratified by SCC category. </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0981722"/>
                  </a:ext>
                </a:extLst>
              </a:tr>
              <a:tr h="447040">
                <a:tc>
                  <a:txBody>
                    <a:bodyPr/>
                    <a:lstStyle/>
                    <a:p>
                      <a:pPr marL="0" marR="0" algn="ctr">
                        <a:lnSpc>
                          <a:spcPct val="107000"/>
                        </a:lnSpc>
                        <a:spcBef>
                          <a:spcPts val="0"/>
                        </a:spcBef>
                        <a:spcAft>
                          <a:spcPts val="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SCC category</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Strain type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ST cluster</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No. isolates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6366541"/>
                  </a:ext>
                </a:extLst>
              </a:tr>
              <a:tr h="23031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4171492850"/>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550710917"/>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7890988"/>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977850799"/>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136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18884364"/>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176*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712067204"/>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177*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071096085"/>
                  </a:ext>
                </a:extLst>
              </a:tr>
              <a:tr h="144720">
                <a:tc>
                  <a:txBody>
                    <a:bodyPr/>
                    <a:lstStyle/>
                    <a:p>
                      <a:pPr marL="0" marR="0" algn="r">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644725265"/>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666236878"/>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9135024"/>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459699095"/>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638456171"/>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15570984"/>
                  </a:ext>
                </a:extLst>
              </a:tr>
              <a:tr h="144720">
                <a:tc>
                  <a:txBody>
                    <a:bodyPr/>
                    <a:lstStyle/>
                    <a:p>
                      <a:pPr marL="0" marR="0">
                        <a:lnSpc>
                          <a:spcPct val="107000"/>
                        </a:lnSpc>
                        <a:spcBef>
                          <a:spcPts val="0"/>
                        </a:spcBef>
                        <a:spcAft>
                          <a:spcPts val="0"/>
                        </a:spcAft>
                      </a:pPr>
                      <a:r>
                        <a:rPr lang="en-US" sz="16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804619656"/>
                  </a:ext>
                </a:extLst>
              </a:tr>
              <a:tr h="228755">
                <a:tc gridSpan="4">
                  <a:txBody>
                    <a:bodyPr/>
                    <a:lstStyle/>
                    <a:p>
                      <a:pPr marL="0" marR="0">
                        <a:lnSpc>
                          <a:spcPct val="107000"/>
                        </a:lnSpc>
                        <a:spcBef>
                          <a:spcPts val="0"/>
                        </a:spcBef>
                        <a:spcAft>
                          <a:spcPts val="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Indicates a novel strain type of </a:t>
                      </a:r>
                      <a:r>
                        <a:rPr lang="en-US" sz="16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not previously identified in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PubMLST</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2376270"/>
                  </a:ext>
                </a:extLst>
              </a:tr>
            </a:tbl>
          </a:graphicData>
        </a:graphic>
      </p:graphicFrame>
    </p:spTree>
    <p:extLst>
      <p:ext uri="{BB962C8B-B14F-4D97-AF65-F5344CB8AC3E}">
        <p14:creationId xmlns:p14="http://schemas.microsoft.com/office/powerpoint/2010/main" val="200555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B8FEB2E-363E-21C0-404A-6AFBCAC96359}"/>
              </a:ext>
            </a:extLst>
          </p:cNvPr>
          <p:cNvGraphicFramePr>
            <a:graphicFrameLocks noGrp="1"/>
          </p:cNvGraphicFramePr>
          <p:nvPr>
            <p:extLst>
              <p:ext uri="{D42A27DB-BD31-4B8C-83A1-F6EECF244321}">
                <p14:modId xmlns:p14="http://schemas.microsoft.com/office/powerpoint/2010/main" val="4037828092"/>
              </p:ext>
            </p:extLst>
          </p:nvPr>
        </p:nvGraphicFramePr>
        <p:xfrm>
          <a:off x="1630680" y="289558"/>
          <a:ext cx="8930639" cy="6278884"/>
        </p:xfrm>
        <a:graphic>
          <a:graphicData uri="http://schemas.openxmlformats.org/drawingml/2006/table">
            <a:tbl>
              <a:tblPr/>
              <a:tblGrid>
                <a:gridCol w="2321547">
                  <a:extLst>
                    <a:ext uri="{9D8B030D-6E8A-4147-A177-3AD203B41FA5}">
                      <a16:colId xmlns:a16="http://schemas.microsoft.com/office/drawing/2014/main" val="1927861822"/>
                    </a:ext>
                  </a:extLst>
                </a:gridCol>
                <a:gridCol w="1338549">
                  <a:extLst>
                    <a:ext uri="{9D8B030D-6E8A-4147-A177-3AD203B41FA5}">
                      <a16:colId xmlns:a16="http://schemas.microsoft.com/office/drawing/2014/main" val="4105138434"/>
                    </a:ext>
                  </a:extLst>
                </a:gridCol>
                <a:gridCol w="1924166">
                  <a:extLst>
                    <a:ext uri="{9D8B030D-6E8A-4147-A177-3AD203B41FA5}">
                      <a16:colId xmlns:a16="http://schemas.microsoft.com/office/drawing/2014/main" val="2437066025"/>
                    </a:ext>
                  </a:extLst>
                </a:gridCol>
                <a:gridCol w="3346377">
                  <a:extLst>
                    <a:ext uri="{9D8B030D-6E8A-4147-A177-3AD203B41FA5}">
                      <a16:colId xmlns:a16="http://schemas.microsoft.com/office/drawing/2014/main" val="3912415255"/>
                    </a:ext>
                  </a:extLst>
                </a:gridCol>
              </a:tblGrid>
              <a:tr h="665069">
                <a:tc gridSpan="4">
                  <a:txBody>
                    <a:bodyPr/>
                    <a:lstStyle/>
                    <a:p>
                      <a:pPr algn="l" fontAlgn="t"/>
                      <a:r>
                        <a:rPr lang="en-US" sz="1600" b="1" i="0" u="none" strike="noStrike" dirty="0">
                          <a:solidFill>
                            <a:srgbClr val="000000"/>
                          </a:solidFill>
                          <a:effectLst/>
                          <a:latin typeface="Times New Roman" panose="02020603050405020304" pitchFamily="18" charset="0"/>
                        </a:rPr>
                        <a:t>Table 4.</a:t>
                      </a:r>
                      <a:r>
                        <a:rPr lang="en-US" sz="1600" b="0" i="0" u="none" strike="noStrike" dirty="0">
                          <a:solidFill>
                            <a:srgbClr val="000000"/>
                          </a:solidFill>
                          <a:effectLst/>
                          <a:latin typeface="Times New Roman" panose="02020603050405020304" pitchFamily="18" charset="0"/>
                        </a:rPr>
                        <a:t> </a:t>
                      </a:r>
                      <a:r>
                        <a:rPr lang="en-US" sz="1600" b="0" i="1" u="none" strike="noStrike" dirty="0" err="1">
                          <a:solidFill>
                            <a:srgbClr val="000000"/>
                          </a:solidFill>
                          <a:effectLst/>
                          <a:latin typeface="Times New Roman" panose="02020603050405020304" pitchFamily="18" charset="0"/>
                        </a:rPr>
                        <a:t>blaZ</a:t>
                      </a:r>
                      <a:r>
                        <a:rPr lang="en-US" sz="1600" b="0" i="1" u="none" strike="noStrike" dirty="0">
                          <a:solidFill>
                            <a:srgbClr val="0000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gene carriage by strain type for 30 </a:t>
                      </a:r>
                      <a:r>
                        <a:rPr lang="en-US" sz="1600" b="0" i="1" u="none" strike="noStrike" dirty="0">
                          <a:solidFill>
                            <a:srgbClr val="000000"/>
                          </a:solidFill>
                          <a:effectLst/>
                          <a:latin typeface="Times New Roman" panose="02020603050405020304" pitchFamily="18" charset="0"/>
                        </a:rPr>
                        <a:t>Staphylococcus chromogenes </a:t>
                      </a:r>
                      <a:r>
                        <a:rPr lang="en-US" sz="1600" b="0" i="0" u="none" strike="noStrike" dirty="0">
                          <a:solidFill>
                            <a:srgbClr val="000000"/>
                          </a:solidFill>
                          <a:effectLst/>
                          <a:latin typeface="Times New Roman" panose="02020603050405020304" pitchFamily="18" charset="0"/>
                        </a:rPr>
                        <a:t>isolates associated with persistent bovine intramammary infections. N = no </a:t>
                      </a:r>
                      <a:r>
                        <a:rPr lang="en-US" sz="1600" b="0" i="1" u="none" strike="noStrike" dirty="0" err="1">
                          <a:solidFill>
                            <a:srgbClr val="000000"/>
                          </a:solidFill>
                          <a:effectLst/>
                          <a:latin typeface="Times New Roman" panose="02020603050405020304" pitchFamily="18" charset="0"/>
                        </a:rPr>
                        <a:t>blaZ</a:t>
                      </a:r>
                      <a:r>
                        <a:rPr lang="en-US" sz="1600" b="0" i="1" u="none" strike="noStrike" dirty="0">
                          <a:solidFill>
                            <a:srgbClr val="0000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carriage; Y = positive for </a:t>
                      </a:r>
                      <a:r>
                        <a:rPr lang="en-US" sz="1600" b="0" i="1" u="none" strike="noStrike" dirty="0" err="1">
                          <a:solidFill>
                            <a:srgbClr val="000000"/>
                          </a:solidFill>
                          <a:effectLst/>
                          <a:latin typeface="Times New Roman" panose="02020603050405020304" pitchFamily="18" charset="0"/>
                        </a:rPr>
                        <a:t>blaZ</a:t>
                      </a:r>
                      <a:r>
                        <a:rPr lang="en-US" sz="1600" b="0" i="1" u="none" strike="noStrike" dirty="0">
                          <a:solidFill>
                            <a:srgbClr val="000000"/>
                          </a:solidFill>
                          <a:effectLst/>
                          <a:latin typeface="Times New Roman" panose="02020603050405020304" pitchFamily="18" charset="0"/>
                        </a:rPr>
                        <a:t> </a:t>
                      </a:r>
                      <a:r>
                        <a:rPr lang="en-US" sz="1600" b="0" i="0" u="none" strike="noStrike" dirty="0">
                          <a:solidFill>
                            <a:srgbClr val="000000"/>
                          </a:solidFill>
                          <a:effectLst/>
                          <a:latin typeface="Times New Roman" panose="02020603050405020304" pitchFamily="18" charset="0"/>
                        </a:rPr>
                        <a:t>carriage.</a:t>
                      </a:r>
                      <a:endParaRPr lang="en-US" sz="1600" b="1" i="0" u="none" strike="noStrike" dirty="0">
                        <a:solidFill>
                          <a:srgbClr val="000000"/>
                        </a:solidFill>
                        <a:effectLst/>
                        <a:latin typeface="Times New Roman" panose="02020603050405020304" pitchFamily="18" charset="0"/>
                      </a:endParaRPr>
                    </a:p>
                  </a:txBody>
                  <a:tcPr marL="3498" marR="3498" marT="349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3118945"/>
                  </a:ext>
                </a:extLst>
              </a:tr>
              <a:tr h="299315">
                <a:tc>
                  <a:txBody>
                    <a:bodyPr/>
                    <a:lstStyle/>
                    <a:p>
                      <a:pPr algn="ctr" fontAlgn="ctr"/>
                      <a:r>
                        <a:rPr lang="en-US" sz="1100" b="1" i="0" u="none" strike="noStrike" dirty="0">
                          <a:solidFill>
                            <a:srgbClr val="000000"/>
                          </a:solidFill>
                          <a:effectLst/>
                          <a:latin typeface="Times New Roman" panose="02020603050405020304" pitchFamily="18" charset="0"/>
                        </a:rPr>
                        <a:t>Isolate</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 cluster</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1" u="none" strike="noStrike" dirty="0" err="1">
                          <a:solidFill>
                            <a:srgbClr val="000000"/>
                          </a:solidFill>
                          <a:effectLst/>
                          <a:latin typeface="Times New Roman" panose="02020603050405020304" pitchFamily="18" charset="0"/>
                        </a:rPr>
                        <a:t>blaZ</a:t>
                      </a:r>
                      <a:r>
                        <a:rPr lang="en-US" sz="1100" b="1" i="1" u="none" strike="noStrike" dirty="0">
                          <a:solidFill>
                            <a:srgbClr val="000000"/>
                          </a:solidFill>
                          <a:effectLst/>
                          <a:latin typeface="Times New Roman" panose="02020603050405020304" pitchFamily="18" charset="0"/>
                        </a:rPr>
                        <a:t> </a:t>
                      </a:r>
                      <a:r>
                        <a:rPr lang="en-US" sz="1100" b="1" i="0" u="none" strike="noStrike" dirty="0">
                          <a:solidFill>
                            <a:srgbClr val="000000"/>
                          </a:solidFill>
                          <a:effectLst/>
                          <a:latin typeface="Times New Roman" panose="02020603050405020304" pitchFamily="18" charset="0"/>
                        </a:rPr>
                        <a:t>carriage</a:t>
                      </a:r>
                      <a:endParaRPr lang="en-US" sz="1100" b="1" i="1" u="none" strike="noStrike" dirty="0">
                        <a:solidFill>
                          <a:srgbClr val="000000"/>
                        </a:solidFill>
                        <a:effectLst/>
                        <a:latin typeface="Times New Roman" panose="02020603050405020304" pitchFamily="18" charset="0"/>
                      </a:endParaRP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1688068"/>
                  </a:ext>
                </a:extLst>
              </a:tr>
              <a:tr h="177150">
                <a:tc>
                  <a:txBody>
                    <a:bodyPr/>
                    <a:lstStyle/>
                    <a:p>
                      <a:pPr algn="ctr" fontAlgn="ctr"/>
                      <a:r>
                        <a:rPr lang="en-US" sz="1100" b="0" i="0" u="none" strike="noStrike" dirty="0">
                          <a:solidFill>
                            <a:srgbClr val="000000"/>
                          </a:solidFill>
                          <a:effectLst/>
                          <a:latin typeface="Times New Roman" panose="02020603050405020304" pitchFamily="18" charset="0"/>
                        </a:rPr>
                        <a:t>assembly_3</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096119412"/>
                  </a:ext>
                </a:extLst>
              </a:tr>
              <a:tr h="177150">
                <a:tc>
                  <a:txBody>
                    <a:bodyPr/>
                    <a:lstStyle/>
                    <a:p>
                      <a:pPr algn="ctr" fontAlgn="ctr"/>
                      <a:r>
                        <a:rPr lang="en-US" sz="1100" b="0" i="0" u="none" strike="noStrike" dirty="0">
                          <a:solidFill>
                            <a:srgbClr val="000000"/>
                          </a:solidFill>
                          <a:effectLst/>
                          <a:latin typeface="Times New Roman" panose="02020603050405020304" pitchFamily="18" charset="0"/>
                        </a:rPr>
                        <a:t>assembly_2</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174</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578708320"/>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assembly_20</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323214778"/>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assembly_21</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525597885"/>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assembly_22</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517764865"/>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assembly_23</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67315385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assembly_14</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245978246"/>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assembly_15</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95469169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assembly_16</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33405810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assembly_17</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778465360"/>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assembly_19</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1026690394"/>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assembly_10</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2249266215"/>
                  </a:ext>
                </a:extLst>
              </a:tr>
              <a:tr h="177150">
                <a:tc>
                  <a:txBody>
                    <a:bodyPr/>
                    <a:lstStyle/>
                    <a:p>
                      <a:pPr algn="ctr" fontAlgn="ctr"/>
                      <a:r>
                        <a:rPr lang="en-US" sz="1100" b="0" i="0" u="none" strike="noStrike" dirty="0">
                          <a:solidFill>
                            <a:srgbClr val="000000"/>
                          </a:solidFill>
                          <a:effectLst/>
                          <a:latin typeface="Times New Roman" panose="02020603050405020304" pitchFamily="18" charset="0"/>
                        </a:rPr>
                        <a:t>assembly_24</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168438834"/>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assembly_12</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3463834975"/>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79869854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assembly_6</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099458149"/>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assembly_9</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268637565"/>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assembly_13</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28349579"/>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assembly_30</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845473670"/>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assembly_25</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2033180692"/>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assembly_26</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10009004"/>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assembly_27</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380308422"/>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assembly_29</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152505339"/>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assembly_5</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657725248"/>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assembly_7</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2240909169"/>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assembly_4</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915489125"/>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assembly_11</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116433368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assembly_8</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4138800917"/>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assembly_28</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3032793841"/>
                  </a:ext>
                </a:extLst>
              </a:tr>
              <a:tr h="177150">
                <a:tc>
                  <a:txBody>
                    <a:bodyPr/>
                    <a:lstStyle/>
                    <a:p>
                      <a:pPr algn="ctr" fontAlgn="ctr"/>
                      <a:r>
                        <a:rPr lang="en-US" sz="1100" b="0" i="0" u="none" strike="noStrike">
                          <a:solidFill>
                            <a:srgbClr val="000000"/>
                          </a:solidFill>
                          <a:effectLst/>
                          <a:latin typeface="Times New Roman" panose="02020603050405020304" pitchFamily="18" charset="0"/>
                        </a:rPr>
                        <a:t>assembly_18</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5496"/>
                    </a:solidFill>
                  </a:tcPr>
                </a:tc>
                <a:extLst>
                  <a:ext uri="{0D108BD9-81ED-4DB2-BD59-A6C34878D82A}">
                    <a16:rowId xmlns:a16="http://schemas.microsoft.com/office/drawing/2014/main" val="668063815"/>
                  </a:ext>
                </a:extLst>
              </a:tr>
            </a:tbl>
          </a:graphicData>
        </a:graphic>
      </p:graphicFrame>
    </p:spTree>
    <p:extLst>
      <p:ext uri="{BB962C8B-B14F-4D97-AF65-F5344CB8AC3E}">
        <p14:creationId xmlns:p14="http://schemas.microsoft.com/office/powerpoint/2010/main" val="3517829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6A9B77-6CBA-679E-97E4-EAB2234A8331}"/>
              </a:ext>
            </a:extLst>
          </p:cNvPr>
          <p:cNvPicPr>
            <a:picLocks noChangeAspect="1"/>
          </p:cNvPicPr>
          <p:nvPr/>
        </p:nvPicPr>
        <p:blipFill>
          <a:blip r:embed="rId3"/>
          <a:stretch>
            <a:fillRect/>
          </a:stretch>
        </p:blipFill>
        <p:spPr>
          <a:xfrm>
            <a:off x="298698" y="0"/>
            <a:ext cx="11759196" cy="6858000"/>
          </a:xfrm>
          <a:prstGeom prst="rect">
            <a:avLst/>
          </a:prstGeom>
        </p:spPr>
      </p:pic>
    </p:spTree>
    <p:extLst>
      <p:ext uri="{BB962C8B-B14F-4D97-AF65-F5344CB8AC3E}">
        <p14:creationId xmlns:p14="http://schemas.microsoft.com/office/powerpoint/2010/main" val="3899924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6A9B77-6CBA-679E-97E4-EAB2234A8331}"/>
              </a:ext>
            </a:extLst>
          </p:cNvPr>
          <p:cNvPicPr>
            <a:picLocks noChangeAspect="1"/>
          </p:cNvPicPr>
          <p:nvPr/>
        </p:nvPicPr>
        <p:blipFill>
          <a:blip r:embed="rId3"/>
          <a:stretch>
            <a:fillRect/>
          </a:stretch>
        </p:blipFill>
        <p:spPr>
          <a:xfrm>
            <a:off x="298698" y="0"/>
            <a:ext cx="11759196" cy="6858000"/>
          </a:xfrm>
          <a:prstGeom prst="rect">
            <a:avLst/>
          </a:prstGeom>
        </p:spPr>
      </p:pic>
      <p:sp>
        <p:nvSpPr>
          <p:cNvPr id="2" name="Rectangle 1">
            <a:extLst>
              <a:ext uri="{FF2B5EF4-FFF2-40B4-BE49-F238E27FC236}">
                <a16:creationId xmlns:a16="http://schemas.microsoft.com/office/drawing/2014/main" id="{DD65FEFA-253B-25AB-6D9F-FA1BB0F2198A}"/>
              </a:ext>
            </a:extLst>
          </p:cNvPr>
          <p:cNvSpPr/>
          <p:nvPr/>
        </p:nvSpPr>
        <p:spPr>
          <a:xfrm>
            <a:off x="646546" y="1283855"/>
            <a:ext cx="9070109" cy="3694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3E32E58-5E94-B279-1318-86F0029970AB}"/>
              </a:ext>
            </a:extLst>
          </p:cNvPr>
          <p:cNvSpPr/>
          <p:nvPr/>
        </p:nvSpPr>
        <p:spPr>
          <a:xfrm>
            <a:off x="646546" y="1653309"/>
            <a:ext cx="9070109" cy="2678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7AE717-1FBF-D94D-C233-63737EC0146C}"/>
              </a:ext>
            </a:extLst>
          </p:cNvPr>
          <p:cNvSpPr/>
          <p:nvPr/>
        </p:nvSpPr>
        <p:spPr>
          <a:xfrm>
            <a:off x="646546" y="1907310"/>
            <a:ext cx="9070109" cy="2678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33534AB-2FF7-274B-AC70-B720DF388C4A}"/>
              </a:ext>
            </a:extLst>
          </p:cNvPr>
          <p:cNvSpPr/>
          <p:nvPr/>
        </p:nvSpPr>
        <p:spPr>
          <a:xfrm>
            <a:off x="646546" y="2429166"/>
            <a:ext cx="9070109" cy="14223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9C9918-8022-982E-A2DB-B4811D7ABCDE}"/>
              </a:ext>
            </a:extLst>
          </p:cNvPr>
          <p:cNvSpPr/>
          <p:nvPr/>
        </p:nvSpPr>
        <p:spPr>
          <a:xfrm>
            <a:off x="646546" y="3851564"/>
            <a:ext cx="9070109" cy="11453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247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Conclusions: Study 3</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386123" y="1210799"/>
            <a:ext cx="11419754" cy="5045388"/>
          </a:xfrm>
          <a:prstGeom prst="rect">
            <a:avLst/>
          </a:prstGeom>
          <a:noFill/>
          <a:ln>
            <a:noFill/>
          </a:ln>
        </p:spPr>
        <p:txBody>
          <a:bodyPr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S. chromogenes potentially behaving in contagious manner</a:t>
            </a:r>
          </a:p>
          <a:p>
            <a:pPr marL="0" indent="0">
              <a:buSzPct val="75000"/>
              <a:buNone/>
            </a:pPr>
            <a:endParaRPr lang="en-US" sz="20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Strain type, ARG carriage, or number of VF did not predict SCC status</a:t>
            </a:r>
          </a:p>
          <a:p>
            <a:pPr marL="0" indent="0">
              <a:buSzPct val="75000"/>
              <a:buNone/>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Strain type appears to predict </a:t>
            </a:r>
            <a:r>
              <a:rPr lang="en-US" b="1" i="1" dirty="0" err="1">
                <a:latin typeface="Calibri" panose="020F0502020204030204" pitchFamily="34" charset="0"/>
                <a:ea typeface="Calibri" panose="020F0502020204030204" pitchFamily="34" charset="0"/>
                <a:cs typeface="Times New Roman" panose="02020603050405020304" pitchFamily="18" charset="0"/>
              </a:rPr>
              <a:t>blaZ</a:t>
            </a:r>
            <a:r>
              <a:rPr lang="en-US" b="1" i="1" dirty="0">
                <a:latin typeface="Calibri" panose="020F0502020204030204" pitchFamily="34" charset="0"/>
                <a:ea typeface="Calibri" panose="020F0502020204030204" pitchFamily="34" charset="0"/>
                <a:cs typeface="Times New Roman" panose="02020603050405020304" pitchFamily="18" charset="0"/>
              </a:rPr>
              <a:t> carriage, VF presence and distribution</a:t>
            </a:r>
          </a:p>
          <a:p>
            <a:pPr marL="0" indent="0">
              <a:buSzPct val="75000"/>
              <a:buNone/>
            </a:pPr>
            <a:endParaRPr lang="en-US" sz="3200" i="1" dirty="0"/>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Penicillin resistance common in mastitis isolates from organic farms</a:t>
            </a:r>
          </a:p>
          <a:p>
            <a:pPr marL="0" indent="0">
              <a:buSzPct val="75000"/>
              <a:buNone/>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cs typeface="Times New Roman" panose="02020603050405020304" pitchFamily="18" charset="0"/>
              </a:rPr>
              <a:t>Identification of two notable virulence factors</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kumimoji="0" lang="en-US" sz="28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20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coa</a:t>
            </a:r>
            <a:r>
              <a:rPr kumimoji="0" lang="en-US" sz="20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20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etc</a:t>
            </a:r>
            <a:endParaRPr kumimoji="0" lang="en-US" sz="20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3200" b="1" i="1" dirty="0">
              <a:latin typeface="Calibri" panose="020F0502020204030204" pitchFamily="34" charset="0"/>
              <a:ea typeface="Calibri" panose="020F0502020204030204" pitchFamily="34" charset="0"/>
            </a:endParaRPr>
          </a:p>
          <a:p>
            <a:pPr marL="457200" lvl="1" indent="0">
              <a:buSzPct val="75000"/>
              <a:buNone/>
            </a:pPr>
            <a:endParaRPr lang="en-US"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163289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ED0A05-8B55-8D53-27C2-36F69E1CA18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Directions for future research</a:t>
            </a:r>
          </a:p>
        </p:txBody>
      </p:sp>
      <p:sp>
        <p:nvSpPr>
          <p:cNvPr id="4" name="Content Placeholder 3">
            <a:extLst>
              <a:ext uri="{FF2B5EF4-FFF2-40B4-BE49-F238E27FC236}">
                <a16:creationId xmlns:a16="http://schemas.microsoft.com/office/drawing/2014/main" id="{7D775353-7BC2-0E66-830E-4E4E911D36D1}"/>
              </a:ext>
            </a:extLst>
          </p:cNvPr>
          <p:cNvSpPr txBox="1">
            <a:spLocks/>
          </p:cNvSpPr>
          <p:nvPr/>
        </p:nvSpPr>
        <p:spPr>
          <a:xfrm>
            <a:off x="386123" y="1433151"/>
            <a:ext cx="6292469"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Short-term projects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Further work exploring antimicrobial resistance for S. chromogenes isolates</a:t>
            </a:r>
          </a:p>
          <a:p>
            <a:pPr lvl="2">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Concordance between </a:t>
            </a:r>
            <a:r>
              <a:rPr lang="en-US" sz="1800" i="1" dirty="0" err="1">
                <a:latin typeface="Calibri" panose="020F0502020204030204" pitchFamily="34" charset="0"/>
                <a:ea typeface="Calibri" panose="020F0502020204030204" pitchFamily="34" charset="0"/>
                <a:cs typeface="Times New Roman" panose="02020603050405020304" pitchFamily="18" charset="0"/>
              </a:rPr>
              <a:t>blaZ</a:t>
            </a:r>
            <a:r>
              <a:rPr lang="en-US" sz="1800" i="1" dirty="0">
                <a:latin typeface="Calibri" panose="020F0502020204030204" pitchFamily="34" charset="0"/>
                <a:ea typeface="Calibri" panose="020F0502020204030204" pitchFamily="34" charset="0"/>
                <a:cs typeface="Times New Roman" panose="02020603050405020304" pitchFamily="18" charset="0"/>
              </a:rPr>
              <a:t> and penicillin resistance</a:t>
            </a:r>
          </a:p>
          <a:p>
            <a:pPr lvl="2">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Where is </a:t>
            </a:r>
            <a:r>
              <a:rPr lang="en-US" sz="1800" i="1" dirty="0" err="1">
                <a:latin typeface="Calibri" panose="020F0502020204030204" pitchFamily="34" charset="0"/>
                <a:ea typeface="Calibri" panose="020F0502020204030204" pitchFamily="34" charset="0"/>
                <a:cs typeface="Times New Roman" panose="02020603050405020304" pitchFamily="18" charset="0"/>
              </a:rPr>
              <a:t>blaZ</a:t>
            </a:r>
            <a:r>
              <a:rPr lang="en-US" sz="1800" i="1" dirty="0">
                <a:latin typeface="Calibri" panose="020F0502020204030204" pitchFamily="34" charset="0"/>
                <a:ea typeface="Calibri" panose="020F0502020204030204" pitchFamily="34" charset="0"/>
                <a:cs typeface="Times New Roman" panose="02020603050405020304" pitchFamily="18" charset="0"/>
              </a:rPr>
              <a:t> carried?</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Bigger picture projects</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Antimicrobial resistance in organic dairy systems</a:t>
            </a:r>
          </a:p>
          <a:p>
            <a:pPr lvl="2">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Comparison of AMR carriage in staphylococci from the same farm over the long-term</a:t>
            </a:r>
          </a:p>
          <a:p>
            <a:pPr marL="457200" lvl="1" indent="0">
              <a:buSzPct val="75000"/>
              <a:buNone/>
            </a:pPr>
            <a:endParaRPr lang="en-US" sz="3200" i="1" dirty="0"/>
          </a:p>
          <a:p>
            <a:pPr marL="457200" lvl="1" indent="0">
              <a:buFont typeface="Arial" panose="020B0604020202020204" pitchFamily="34" charse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pic>
        <p:nvPicPr>
          <p:cNvPr id="2" name="Picture 1">
            <a:extLst>
              <a:ext uri="{FF2B5EF4-FFF2-40B4-BE49-F238E27FC236}">
                <a16:creationId xmlns:a16="http://schemas.microsoft.com/office/drawing/2014/main" id="{2F15B1D9-2EC3-8D07-5194-D91B78E2A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592" y="1913525"/>
            <a:ext cx="5388353" cy="3030949"/>
          </a:xfrm>
          <a:prstGeom prst="rect">
            <a:avLst/>
          </a:prstGeom>
        </p:spPr>
      </p:pic>
    </p:spTree>
    <p:extLst>
      <p:ext uri="{BB962C8B-B14F-4D97-AF65-F5344CB8AC3E}">
        <p14:creationId xmlns:p14="http://schemas.microsoft.com/office/powerpoint/2010/main" val="787779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ED0A05-8B55-8D53-27C2-36F69E1CA18E}"/>
              </a:ext>
            </a:extLst>
          </p:cNvPr>
          <p:cNvSpPr txBox="1">
            <a:spLocks/>
          </p:cNvSpPr>
          <p:nvPr/>
        </p:nvSpPr>
        <p:spPr>
          <a:xfrm>
            <a:off x="158727" y="379461"/>
            <a:ext cx="10010884"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General conclusions and overall significance</a:t>
            </a:r>
          </a:p>
        </p:txBody>
      </p:sp>
      <p:sp>
        <p:nvSpPr>
          <p:cNvPr id="4" name="Content Placeholder 3">
            <a:extLst>
              <a:ext uri="{FF2B5EF4-FFF2-40B4-BE49-F238E27FC236}">
                <a16:creationId xmlns:a16="http://schemas.microsoft.com/office/drawing/2014/main" id="{7D775353-7BC2-0E66-830E-4E4E911D36D1}"/>
              </a:ext>
            </a:extLst>
          </p:cNvPr>
          <p:cNvSpPr txBox="1">
            <a:spLocks/>
          </p:cNvSpPr>
          <p:nvPr/>
        </p:nvSpPr>
        <p:spPr>
          <a:xfrm>
            <a:off x="386123" y="1433151"/>
            <a:ext cx="11419754" cy="5045388"/>
          </a:xfrm>
          <a:prstGeom prst="rect">
            <a:avLst/>
          </a:prstGeom>
          <a:noFill/>
          <a:ln>
            <a:noFill/>
          </a:ln>
        </p:spPr>
        <p:txBody>
          <a:bodyPr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Non-aureus staphylococci are important mastitis pathogens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Predominant pathogen group causing IMI on farms</a:t>
            </a:r>
          </a:p>
          <a:p>
            <a:pPr lvl="1">
              <a:buSzPct val="75000"/>
              <a:buFont typeface="Wingdings" panose="05000000000000000000" pitchFamily="2" charset="2"/>
              <a:buChar char="§"/>
            </a:pPr>
            <a:r>
              <a:rPr lang="en-US" sz="2400" i="1" dirty="0">
                <a:latin typeface="Calibri" panose="020F0502020204030204" pitchFamily="34" charset="0"/>
                <a:ea typeface="Calibri" panose="020F0502020204030204" pitchFamily="34" charset="0"/>
                <a:cs typeface="Times New Roman" panose="02020603050405020304" pitchFamily="18" charset="0"/>
              </a:rPr>
              <a:t>Nine out of ten spec</a:t>
            </a:r>
            <a:r>
              <a:rPr lang="en-US" i="1" dirty="0">
                <a:latin typeface="Calibri" panose="020F0502020204030204" pitchFamily="34" charset="0"/>
                <a:ea typeface="Calibri" panose="020F0502020204030204" pitchFamily="34" charset="0"/>
                <a:cs typeface="Times New Roman" panose="02020603050405020304" pitchFamily="18" charset="0"/>
              </a:rPr>
              <a:t>ies elevate qSCC -&gt; increased BTSCC</a:t>
            </a: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S. chromogenes in particular</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33% prevalence of penicillin resistance in isolates from organic farms</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Extremely persistent, wide-spread intramammary pathogen</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Capable of increasing qSCC drastically</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May act in a contagious manner</a:t>
            </a:r>
          </a:p>
          <a:p>
            <a:pPr lvl="2">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Deeper understanding of intraspecies diversity of S. chromogenes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Identification of MLST types causing persistent IMI, 4 novel ST </a:t>
            </a: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Description of AMR and virulence pattern </a:t>
            </a: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Identification of two virulence factors not previously described for S. chromogenes</a:t>
            </a:r>
          </a:p>
          <a:p>
            <a:pPr lvl="1">
              <a:buSzPct val="75000"/>
              <a:buFont typeface="Wingdings" panose="05000000000000000000" pitchFamily="2" charset="2"/>
              <a:buChar char="§"/>
            </a:pPr>
            <a:r>
              <a:rPr lang="en-US" i="1" dirty="0"/>
              <a:t>AMR and virulence likely determined by strain type</a:t>
            </a:r>
          </a:p>
          <a:p>
            <a:pPr marL="457200" lvl="1" indent="0">
              <a:buFont typeface="Arial" panose="020B0604020202020204" pitchFamily="34" charse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spTree>
    <p:extLst>
      <p:ext uri="{BB962C8B-B14F-4D97-AF65-F5344CB8AC3E}">
        <p14:creationId xmlns:p14="http://schemas.microsoft.com/office/powerpoint/2010/main" val="4264185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2A330C-61D2-4366-859C-AD9BFDB14910}"/>
              </a:ext>
            </a:extLst>
          </p:cNvPr>
          <p:cNvSpPr txBox="1">
            <a:spLocks/>
          </p:cNvSpPr>
          <p:nvPr/>
        </p:nvSpPr>
        <p:spPr>
          <a:xfrm>
            <a:off x="562900" y="399199"/>
            <a:ext cx="12135728" cy="65836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0"/>
              </a:spcBef>
              <a:buNone/>
            </a:pPr>
            <a:r>
              <a:rPr kumimoji="0" lang="en-US" sz="22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Acknowledgements:</a:t>
            </a:r>
            <a:endParaRPr lang="en-US" sz="2200" b="1" i="1" dirty="0">
              <a:solidFill>
                <a:sysClr val="windowText" lastClr="000000"/>
              </a:solidFill>
              <a:latin typeface="Calibri" panose="020F0502020204030204"/>
            </a:endParaRPr>
          </a:p>
          <a:p>
            <a:pPr marL="0" indent="0">
              <a:spcBef>
                <a:spcPts val="500"/>
              </a:spcBef>
              <a:buNone/>
            </a:pPr>
            <a:endParaRPr kumimoji="0" lang="en-US" sz="1800" b="1"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John Barlow, </a:t>
            </a:r>
            <a:r>
              <a:rPr lang="en-US" sz="1800" i="1" dirty="0">
                <a:solidFill>
                  <a:sysClr val="windowText" lastClr="000000"/>
                </a:solidFill>
                <a:latin typeface="Calibri" panose="020F0502020204030204" pitchFamily="34" charset="0"/>
                <a:cs typeface="Calibri" panose="020F0502020204030204" pitchFamily="34" charset="0"/>
              </a:rPr>
              <a:t>Dept. of Animal and Veterinary Sciences</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University of Vermont</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Sandra Godden,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Dept. of Veterinary Population Medicine, University of Minnesota College of Veterinary Medicine </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Deborah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Neher</a:t>
            </a: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Dept. of Agriculture, Landscape, and Environment, University of Vermont</a:t>
            </a: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Julia Smith, </a:t>
            </a:r>
            <a:r>
              <a:rPr lang="en-US" sz="1800" i="1" dirty="0">
                <a:solidFill>
                  <a:sysClr val="windowText" lastClr="000000"/>
                </a:solidFill>
                <a:latin typeface="Calibri" panose="020F0502020204030204" pitchFamily="34" charset="0"/>
                <a:cs typeface="Calibri" panose="020F0502020204030204" pitchFamily="34" charset="0"/>
              </a:rPr>
              <a:t>Dept. of Animal and Veterinary Sciences</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University of Vermont</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Jessica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Crother</a:t>
            </a:r>
            <a:r>
              <a:rPr lang="en-US" sz="1800" b="1" i="1" dirty="0">
                <a:solidFill>
                  <a:sysClr val="windowText" lastClr="000000"/>
                </a:solidFill>
                <a:latin typeface="Calibri" panose="020F0502020204030204" pitchFamily="34" charset="0"/>
                <a:cs typeface="Calibri" panose="020F0502020204030204" pitchFamily="34" charset="0"/>
              </a:rPr>
              <a:t>s, </a:t>
            </a:r>
            <a:r>
              <a:rPr lang="en-US" sz="1800" i="1" dirty="0">
                <a:solidFill>
                  <a:sysClr val="windowText" lastClr="000000"/>
                </a:solidFill>
                <a:latin typeface="Calibri" panose="020F0502020204030204" pitchFamily="34" charset="0"/>
                <a:cs typeface="Calibri" panose="020F0502020204030204" pitchFamily="34" charset="0"/>
              </a:rPr>
              <a:t>Dept. of Pathology and Laboratory Medicine,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University of Vermont</a:t>
            </a:r>
          </a:p>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Pamela Adkins, </a:t>
            </a:r>
            <a:r>
              <a:rPr lang="en-US" sz="1800" i="1" dirty="0">
                <a:solidFill>
                  <a:sysClr val="windowText" lastClr="000000"/>
                </a:solidFill>
                <a:latin typeface="Calibri" panose="020F0502020204030204" pitchFamily="34" charset="0"/>
                <a:cs typeface="Calibri" panose="020F0502020204030204" pitchFamily="34" charset="0"/>
              </a:rPr>
              <a:t>Dept. of Veterinary Medicine and Surgery, University of Missouri </a:t>
            </a: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Simon Dufour, </a:t>
            </a:r>
            <a:r>
              <a:rPr lang="en-US" sz="1800" i="1" dirty="0">
                <a:solidFill>
                  <a:sysClr val="windowText" lastClr="000000"/>
                </a:solidFill>
                <a:latin typeface="Calibri" panose="020F0502020204030204" pitchFamily="34" charset="0"/>
                <a:cs typeface="Calibri" panose="020F0502020204030204" pitchFamily="34" charset="0"/>
              </a:rPr>
              <a:t>Faculty of veterinary medicine, Université de Montréal</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Ashma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Chakrawart</a:t>
            </a:r>
            <a:r>
              <a:rPr lang="en-US" sz="1800" b="1" i="1" dirty="0" err="1">
                <a:solidFill>
                  <a:sysClr val="windowText" lastClr="000000"/>
                </a:solidFill>
                <a:latin typeface="Calibri" panose="020F0502020204030204" pitchFamily="34" charset="0"/>
                <a:cs typeface="Calibri" panose="020F0502020204030204" pitchFamily="34" charset="0"/>
              </a:rPr>
              <a:t>i</a:t>
            </a:r>
            <a:r>
              <a:rPr lang="en-US" sz="1800" b="1" i="1" dirty="0">
                <a:solidFill>
                  <a:sysClr val="windowText" lastClr="000000"/>
                </a:solidFill>
                <a:latin typeface="Calibri" panose="020F0502020204030204" pitchFamily="34" charset="0"/>
                <a:cs typeface="Calibri" panose="020F0502020204030204" pitchFamily="34" charset="0"/>
              </a:rPr>
              <a:t>, </a:t>
            </a:r>
            <a:r>
              <a:rPr lang="en-US" sz="1800" i="1" dirty="0">
                <a:solidFill>
                  <a:sysClr val="windowText" lastClr="000000"/>
                </a:solidFill>
                <a:latin typeface="Calibri" panose="020F0502020204030204" pitchFamily="34" charset="0"/>
                <a:cs typeface="Calibri" panose="020F0502020204030204" pitchFamily="34" charset="0"/>
              </a:rPr>
              <a:t>Dept. of Surgery, University of Minnesota Medical School</a:t>
            </a: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Field study research team</a:t>
            </a: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Members of the Barlow Lab</a:t>
            </a: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Participating</a:t>
            </a:r>
            <a:r>
              <a:rPr lang="en-US" sz="1800" i="1" dirty="0">
                <a:solidFill>
                  <a:sysClr val="windowText" lastClr="000000"/>
                </a:solidFill>
                <a:latin typeface="Calibri" panose="020F0502020204030204" pitchFamily="34" charset="0"/>
                <a:cs typeface="Calibri" panose="020F0502020204030204" pitchFamily="34" charset="0"/>
              </a:rPr>
              <a:t> organic dairy producers</a:t>
            </a:r>
          </a:p>
          <a:p>
            <a:pPr marL="0" indent="0">
              <a:spcBef>
                <a:spcPts val="500"/>
              </a:spcBef>
              <a:buNone/>
            </a:pPr>
            <a:endParaRPr lang="en-US" sz="1800" i="1" dirty="0">
              <a:solidFill>
                <a:sysClr val="windowText" lastClr="000000"/>
              </a:solidFill>
              <a:latin typeface="Calibri" panose="020F0502020204030204" pitchFamily="34" charset="0"/>
              <a:cs typeface="Calibri" panose="020F0502020204030204" pitchFamily="34" charset="0"/>
            </a:endParaRPr>
          </a:p>
          <a:p>
            <a:pPr marL="0" indent="0">
              <a:spcBef>
                <a:spcPts val="500"/>
              </a:spcBef>
              <a:buNone/>
            </a:pPr>
            <a:r>
              <a:rPr lang="en-US" sz="1800" i="1" dirty="0">
                <a:solidFill>
                  <a:sysClr val="windowText" lastClr="000000"/>
                </a:solidFill>
                <a:cs typeface="Calibri" panose="020F0502020204030204" pitchFamily="34" charset="0"/>
              </a:rPr>
              <a:t>Vermont Agriculture and Environmental Laboratory, Randolph Center, VT</a:t>
            </a:r>
          </a:p>
          <a:p>
            <a:pPr marL="0" indent="0">
              <a:spcBef>
                <a:spcPts val="500"/>
              </a:spcBef>
              <a:buNone/>
            </a:pPr>
            <a:r>
              <a:rPr lang="en-US" sz="1800" i="1" dirty="0">
                <a:effectLst/>
                <a:ea typeface="Calibri" panose="020F0502020204030204" pitchFamily="34" charset="0"/>
              </a:rPr>
              <a:t>St. Albans Cooperative/Dairy Farmers of America, St. Albans, VT</a:t>
            </a:r>
          </a:p>
          <a:p>
            <a:pPr marL="0" indent="0">
              <a:spcBef>
                <a:spcPts val="500"/>
              </a:spcBef>
              <a:buNone/>
            </a:pPr>
            <a:r>
              <a:rPr lang="en-US" sz="1800" i="1" dirty="0">
                <a:solidFill>
                  <a:sysClr val="windowText" lastClr="000000"/>
                </a:solidFill>
                <a:cs typeface="Calibri" panose="020F0502020204030204" pitchFamily="34" charset="0"/>
              </a:rPr>
              <a:t>Jennifer Timmerman and the Laboratory for Udder Health, Veterinary Diagnostic Lab, University of Minnesota</a:t>
            </a:r>
          </a:p>
          <a:p>
            <a:pPr marL="0" indent="0">
              <a:spcBef>
                <a:spcPts val="500"/>
              </a:spcBef>
              <a:buNone/>
            </a:pPr>
            <a:r>
              <a:rPr lang="en-US" sz="1800" i="1" dirty="0" err="1">
                <a:solidFill>
                  <a:sysClr val="windowText" lastClr="000000"/>
                </a:solidFill>
                <a:cs typeface="Calibri" panose="020F0502020204030204" pitchFamily="34" charset="0"/>
              </a:rPr>
              <a:t>SeqCoast</a:t>
            </a:r>
            <a:r>
              <a:rPr lang="en-US" sz="1800" i="1" dirty="0">
                <a:solidFill>
                  <a:sysClr val="windowText" lastClr="000000"/>
                </a:solidFill>
                <a:cs typeface="Calibri" panose="020F0502020204030204" pitchFamily="34" charset="0"/>
              </a:rPr>
              <a:t> Genomics, Portsmouth, NH</a:t>
            </a:r>
          </a:p>
          <a:p>
            <a:pPr marL="0" indent="0">
              <a:spcBef>
                <a:spcPts val="500"/>
              </a:spcBef>
              <a:buNone/>
            </a:pPr>
            <a:endParaRPr kumimoji="0" lang="en-US" sz="1800" b="1"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indent="0">
              <a:spcBef>
                <a:spcPts val="500"/>
              </a:spcBef>
              <a:buNone/>
            </a:pPr>
            <a:r>
              <a:rPr kumimoji="0" lang="en-US" sz="22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Funding:</a:t>
            </a:r>
          </a:p>
          <a:p>
            <a:pPr marL="0" indent="0">
              <a:spcBef>
                <a:spcPts val="500"/>
              </a:spcBef>
              <a:buNone/>
            </a:pPr>
            <a:r>
              <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USDA Organic Agriculture Research and Extension Initiative (USDA-NIFA grant 2018-51300-28561)</a:t>
            </a:r>
          </a:p>
          <a:p>
            <a:pPr marL="0" indent="0">
              <a:spcBef>
                <a:spcPts val="500"/>
              </a:spcBef>
              <a:buNone/>
            </a:pPr>
            <a:r>
              <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USDA-NIFA Predoctoral Fellowship grant (USDA-NIFA grant 2022-67011-36567)</a:t>
            </a:r>
          </a:p>
          <a:p>
            <a:pPr marL="0" indent="0">
              <a:spcBef>
                <a:spcPts val="500"/>
              </a:spcBef>
              <a:buNone/>
            </a:pPr>
            <a:r>
              <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USDA-NIFA project 2022-67015-37123</a:t>
            </a:r>
            <a:endParaRPr lang="en-US" sz="1800" dirty="0">
              <a:solidFill>
                <a:sysClr val="windowText" lastClr="000000"/>
              </a:solidFill>
              <a:cs typeface="Calibri" panose="020F0502020204030204" pitchFamily="34" charset="0"/>
            </a:endParaRPr>
          </a:p>
          <a:p>
            <a:pPr marL="0" indent="0">
              <a:spcBef>
                <a:spcPts val="500"/>
              </a:spcBef>
              <a:buNone/>
            </a:pPr>
            <a:endParaRPr lang="en-US" sz="1800" dirty="0">
              <a:solidFill>
                <a:sysClr val="windowText" lastClr="000000"/>
              </a:solidFill>
              <a:cs typeface="Calibri" panose="020F0502020204030204" pitchFamily="34" charset="0"/>
            </a:endParaRPr>
          </a:p>
          <a:p>
            <a:pPr marL="0" indent="0">
              <a:spcBef>
                <a:spcPts val="500"/>
              </a:spcBef>
              <a:buNone/>
            </a:pPr>
            <a:endParaRPr lang="en-US" sz="1800" i="1" dirty="0">
              <a:solidFill>
                <a:sysClr val="windowText" lastClr="000000"/>
              </a:solidFill>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D4392905-5A1E-4432-861A-F96255BB5238}"/>
              </a:ext>
            </a:extLst>
          </p:cNvPr>
          <p:cNvSpPr txBox="1">
            <a:spLocks/>
          </p:cNvSpPr>
          <p:nvPr/>
        </p:nvSpPr>
        <p:spPr>
          <a:xfrm>
            <a:off x="3405863" y="2261935"/>
            <a:ext cx="11840554" cy="3791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457200" marR="0" lvl="1" indent="0" defTabSz="914400" rtl="0" eaLnBrk="1" fontAlgn="auto" latinLnBrk="0" hangingPunct="1">
              <a:lnSpc>
                <a:spcPct val="90000"/>
              </a:lnSpc>
              <a:spcBef>
                <a:spcPts val="500"/>
              </a:spcBef>
              <a:spcAft>
                <a:spcPts val="0"/>
              </a:spcAft>
              <a:buClrTx/>
              <a:buSzTx/>
              <a:buNone/>
              <a:tabLst/>
              <a:defRPr/>
            </a:pPr>
            <a:endPar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2" descr="Webinar on 2017 OREI and ORG RFA's | Connection">
            <a:extLst>
              <a:ext uri="{FF2B5EF4-FFF2-40B4-BE49-F238E27FC236}">
                <a16:creationId xmlns:a16="http://schemas.microsoft.com/office/drawing/2014/main" id="{6E3BBF57-207B-96E0-44A6-CA67CD77F5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19" b="38841"/>
          <a:stretch/>
        </p:blipFill>
        <p:spPr bwMode="auto">
          <a:xfrm>
            <a:off x="9764665" y="5647424"/>
            <a:ext cx="1966802" cy="8113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54F87CB-3D42-1F38-039C-CDF0DAF957CF}"/>
              </a:ext>
            </a:extLst>
          </p:cNvPr>
          <p:cNvPicPr>
            <a:picLocks noChangeAspect="1"/>
          </p:cNvPicPr>
          <p:nvPr/>
        </p:nvPicPr>
        <p:blipFill rotWithShape="1">
          <a:blip r:embed="rId4"/>
          <a:srcRect l="16737" r="22655"/>
          <a:stretch/>
        </p:blipFill>
        <p:spPr>
          <a:xfrm rot="5400000">
            <a:off x="10360712" y="1771773"/>
            <a:ext cx="1682865" cy="1313950"/>
          </a:xfrm>
          <a:prstGeom prst="rect">
            <a:avLst/>
          </a:prstGeom>
        </p:spPr>
      </p:pic>
      <p:pic>
        <p:nvPicPr>
          <p:cNvPr id="12" name="Picture 11">
            <a:extLst>
              <a:ext uri="{FF2B5EF4-FFF2-40B4-BE49-F238E27FC236}">
                <a16:creationId xmlns:a16="http://schemas.microsoft.com/office/drawing/2014/main" id="{F25864ED-BA76-27C5-0BF1-933FAFF32838}"/>
              </a:ext>
            </a:extLst>
          </p:cNvPr>
          <p:cNvPicPr>
            <a:picLocks noChangeAspect="1"/>
          </p:cNvPicPr>
          <p:nvPr/>
        </p:nvPicPr>
        <p:blipFill rotWithShape="1">
          <a:blip r:embed="rId5"/>
          <a:srcRect l="22145" t="1" r="23731" b="4565"/>
          <a:stretch/>
        </p:blipFill>
        <p:spPr>
          <a:xfrm rot="5400000">
            <a:off x="10466212" y="3547400"/>
            <a:ext cx="1564729" cy="1551966"/>
          </a:xfrm>
          <a:prstGeom prst="rect">
            <a:avLst/>
          </a:prstGeom>
        </p:spPr>
      </p:pic>
      <p:pic>
        <p:nvPicPr>
          <p:cNvPr id="13" name="Picture 12">
            <a:extLst>
              <a:ext uri="{FF2B5EF4-FFF2-40B4-BE49-F238E27FC236}">
                <a16:creationId xmlns:a16="http://schemas.microsoft.com/office/drawing/2014/main" id="{4CF15E3A-A018-1D67-A5E7-38FF0884631F}"/>
              </a:ext>
            </a:extLst>
          </p:cNvPr>
          <p:cNvPicPr>
            <a:picLocks noChangeAspect="1"/>
          </p:cNvPicPr>
          <p:nvPr/>
        </p:nvPicPr>
        <p:blipFill rotWithShape="1">
          <a:blip r:embed="rId6"/>
          <a:srcRect l="12743"/>
          <a:stretch/>
        </p:blipFill>
        <p:spPr>
          <a:xfrm rot="5400000">
            <a:off x="8674433" y="2211426"/>
            <a:ext cx="1682865" cy="1446463"/>
          </a:xfrm>
          <a:prstGeom prst="rect">
            <a:avLst/>
          </a:prstGeom>
        </p:spPr>
      </p:pic>
    </p:spTree>
    <p:extLst>
      <p:ext uri="{BB962C8B-B14F-4D97-AF65-F5344CB8AC3E}">
        <p14:creationId xmlns:p14="http://schemas.microsoft.com/office/powerpoint/2010/main" val="3930600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FC9591-DB9F-4D3F-81C8-ED44FB872FB9}"/>
              </a:ext>
            </a:extLst>
          </p:cNvPr>
          <p:cNvPicPr>
            <a:picLocks noChangeAspect="1"/>
          </p:cNvPicPr>
          <p:nvPr/>
        </p:nvPicPr>
        <p:blipFill>
          <a:blip r:embed="rId3"/>
          <a:stretch>
            <a:fillRect/>
          </a:stretch>
        </p:blipFill>
        <p:spPr>
          <a:xfrm>
            <a:off x="2211036" y="344636"/>
            <a:ext cx="7769927" cy="4370584"/>
          </a:xfrm>
          <a:prstGeom prst="rect">
            <a:avLst/>
          </a:prstGeom>
        </p:spPr>
      </p:pic>
      <p:sp>
        <p:nvSpPr>
          <p:cNvPr id="5" name="Title 1">
            <a:extLst>
              <a:ext uri="{FF2B5EF4-FFF2-40B4-BE49-F238E27FC236}">
                <a16:creationId xmlns:a16="http://schemas.microsoft.com/office/drawing/2014/main" id="{7865BFA2-5810-BBDB-DB27-DEC38918304E}"/>
              </a:ext>
            </a:extLst>
          </p:cNvPr>
          <p:cNvSpPr txBox="1">
            <a:spLocks/>
          </p:cNvSpPr>
          <p:nvPr/>
        </p:nvSpPr>
        <p:spPr>
          <a:xfrm>
            <a:off x="2519577" y="5045725"/>
            <a:ext cx="7152845" cy="1212714"/>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effectLst>
                  <a:outerShdw blurRad="38100" dist="38100" dir="2700000" algn="tl">
                    <a:srgbClr val="000000">
                      <a:alpha val="43137"/>
                    </a:srgbClr>
                  </a:outerShdw>
                </a:effectLst>
                <a:latin typeface="+mn-lt"/>
              </a:rPr>
              <a:t>Thank you for your time!</a:t>
            </a:r>
          </a:p>
          <a:p>
            <a:pPr algn="ctr"/>
            <a:r>
              <a:rPr lang="en-US" sz="3600" b="1" i="1" dirty="0">
                <a:effectLst>
                  <a:outerShdw blurRad="38100" dist="38100" dir="2700000" algn="tl">
                    <a:srgbClr val="000000">
                      <a:alpha val="43137"/>
                    </a:srgbClr>
                  </a:outerShdw>
                </a:effectLst>
                <a:latin typeface="+mn-lt"/>
              </a:rPr>
              <a:t>Questions?</a:t>
            </a:r>
          </a:p>
        </p:txBody>
      </p:sp>
      <p:pic>
        <p:nvPicPr>
          <p:cNvPr id="3" name="Picture 2">
            <a:extLst>
              <a:ext uri="{FF2B5EF4-FFF2-40B4-BE49-F238E27FC236}">
                <a16:creationId xmlns:a16="http://schemas.microsoft.com/office/drawing/2014/main" id="{1C1B98C2-1429-AA61-3736-8E29A0790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97" y="3644312"/>
            <a:ext cx="5687028" cy="3198953"/>
          </a:xfrm>
          <a:prstGeom prst="rect">
            <a:avLst/>
          </a:prstGeom>
        </p:spPr>
      </p:pic>
    </p:spTree>
    <p:extLst>
      <p:ext uri="{BB962C8B-B14F-4D97-AF65-F5344CB8AC3E}">
        <p14:creationId xmlns:p14="http://schemas.microsoft.com/office/powerpoint/2010/main" val="4198593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E9C830-B110-85B7-8D24-D1884AFD82BC}"/>
              </a:ext>
            </a:extLst>
          </p:cNvPr>
          <p:cNvSpPr/>
          <p:nvPr/>
        </p:nvSpPr>
        <p:spPr>
          <a:xfrm>
            <a:off x="2411739" y="2967335"/>
            <a:ext cx="7368620" cy="1938992"/>
          </a:xfrm>
          <a:prstGeom prst="rect">
            <a:avLst/>
          </a:prstGeom>
          <a:noFill/>
        </p:spPr>
        <p:txBody>
          <a:bodyPr wrap="none" lIns="91440" tIns="45720" rIns="91440" bIns="45720">
            <a:spAutoFit/>
          </a:bodyPr>
          <a:lstStyle/>
          <a:p>
            <a:pPr algn="ctr"/>
            <a:r>
              <a:rPr lang="en-US" sz="6000" dirty="0">
                <a:ln w="0"/>
                <a:solidFill>
                  <a:srgbClr val="FF0000"/>
                </a:solidFill>
                <a:effectLst>
                  <a:outerShdw blurRad="38100" dist="19050" dir="2700000" algn="tl" rotWithShape="0">
                    <a:schemeClr val="dk1">
                      <a:alpha val="40000"/>
                    </a:schemeClr>
                  </a:outerShdw>
                </a:effectLst>
                <a:highlight>
                  <a:srgbClr val="FFFF00"/>
                </a:highlight>
              </a:rPr>
              <a:t>Some references, </a:t>
            </a:r>
          </a:p>
          <a:p>
            <a:pPr algn="ctr"/>
            <a:r>
              <a:rPr lang="en-US" sz="6000" dirty="0">
                <a:ln w="0"/>
                <a:solidFill>
                  <a:srgbClr val="FF0000"/>
                </a:solidFill>
                <a:effectLst>
                  <a:outerShdw blurRad="38100" dist="19050" dir="2700000" algn="tl" rotWithShape="0">
                    <a:schemeClr val="dk1">
                      <a:alpha val="40000"/>
                    </a:schemeClr>
                  </a:outerShdw>
                </a:effectLst>
                <a:highlight>
                  <a:srgbClr val="FFFF00"/>
                </a:highlight>
              </a:rPr>
              <a:t>presentation questions</a:t>
            </a:r>
            <a:endParaRPr lang="en-US" sz="60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274340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33CF968-5F77-3767-EAB5-41212B0BA4E7}"/>
              </a:ext>
            </a:extLst>
          </p:cNvPr>
          <p:cNvSpPr txBox="1">
            <a:spLocks/>
          </p:cNvSpPr>
          <p:nvPr/>
        </p:nvSpPr>
        <p:spPr>
          <a:xfrm>
            <a:off x="255180" y="387248"/>
            <a:ext cx="8653056" cy="1067836"/>
          </a:xfrm>
          <a:prstGeom prst="rect">
            <a:avLst/>
          </a:prstGeom>
          <a:noFill/>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effectLst>
                  <a:outerShdw blurRad="38100" dist="38100" dir="2700000" algn="tl">
                    <a:srgbClr val="000000">
                      <a:alpha val="43137"/>
                    </a:srgbClr>
                  </a:outerShdw>
                </a:effectLst>
                <a:latin typeface="+mn-lt"/>
              </a:rPr>
              <a:t>Overview: Udder health on organic dairies</a:t>
            </a:r>
          </a:p>
        </p:txBody>
      </p:sp>
      <p:sp>
        <p:nvSpPr>
          <p:cNvPr id="4" name="Content Placeholder 3">
            <a:extLst>
              <a:ext uri="{FF2B5EF4-FFF2-40B4-BE49-F238E27FC236}">
                <a16:creationId xmlns:a16="http://schemas.microsoft.com/office/drawing/2014/main" id="{6A4DA20C-4380-6628-0E1A-0C94F3698300}"/>
              </a:ext>
            </a:extLst>
          </p:cNvPr>
          <p:cNvSpPr txBox="1">
            <a:spLocks/>
          </p:cNvSpPr>
          <p:nvPr/>
        </p:nvSpPr>
        <p:spPr>
          <a:xfrm>
            <a:off x="529500" y="1033803"/>
            <a:ext cx="11133000" cy="5436949"/>
          </a:xfrm>
          <a:prstGeom prst="rect">
            <a:avLst/>
          </a:prstGeom>
          <a:noFill/>
          <a:ln>
            <a:noFill/>
          </a:ln>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sz="2800" i="1" dirty="0">
              <a:latin typeface="Calibri" panose="020F0502020204030204" pitchFamily="34" charset="0"/>
              <a:ea typeface="Calibri" panose="020F0502020204030204" pitchFamily="34" charset="0"/>
            </a:endParaRPr>
          </a:p>
          <a:p>
            <a:pPr marL="0" indent="0">
              <a:buSzPct val="75000"/>
              <a:buFont typeface="Arial" panose="020B0604020202020204" pitchFamily="34" charset="0"/>
              <a:buNone/>
            </a:pPr>
            <a:r>
              <a:rPr lang="en-US" sz="3500" b="1" i="1" dirty="0">
                <a:latin typeface="Calibri" panose="020F0502020204030204" pitchFamily="34" charset="0"/>
                <a:ea typeface="Calibri" panose="020F0502020204030204" pitchFamily="34" charset="0"/>
                <a:cs typeface="Times New Roman" panose="02020603050405020304" pitchFamily="18" charset="0"/>
              </a:rPr>
              <a:t>Is udder health on organic farms worse than conventional farms without the ability to use intramammary antimicrobials?</a:t>
            </a:r>
          </a:p>
          <a:p>
            <a:pPr marL="0" indent="0">
              <a:buSzPct val="75000"/>
              <a:buFont typeface="Arial" panose="020B0604020202020204" pitchFamily="34" charset="0"/>
              <a:buNone/>
            </a:pPr>
            <a:endParaRPr lang="en-US" sz="1100" b="1"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600" b="1" i="1" dirty="0">
                <a:latin typeface="Calibri" panose="020F0502020204030204" pitchFamily="34" charset="0"/>
                <a:ea typeface="Calibri" panose="020F0502020204030204" pitchFamily="34" charset="0"/>
                <a:cs typeface="Times New Roman" panose="02020603050405020304" pitchFamily="18" charset="0"/>
              </a:rPr>
              <a:t>Bulk tank</a:t>
            </a: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a:t>
            </a:r>
            <a:r>
              <a:rPr lang="en-US" sz="2200" i="1" dirty="0">
                <a:latin typeface="Calibri" panose="020F0502020204030204" pitchFamily="34" charset="0"/>
                <a:ea typeface="Calibri" panose="020F0502020204030204" pitchFamily="34" charset="0"/>
                <a:cs typeface="Times New Roman" panose="02020603050405020304" pitchFamily="18" charset="0"/>
              </a:rPr>
              <a:t>Staphylococcus aureus, ↓ colony counts</a:t>
            </a:r>
          </a:p>
          <a:p>
            <a:pPr lvl="3">
              <a:buSzPct val="75000"/>
              <a:buFont typeface="Wingdings" panose="05000000000000000000" pitchFamily="2" charset="2"/>
              <a:buChar char="§"/>
            </a:pPr>
            <a:r>
              <a:rPr lang="en-US" sz="1400" i="1" dirty="0" err="1">
                <a:latin typeface="Calibri" panose="020F0502020204030204" pitchFamily="34" charset="0"/>
                <a:ea typeface="Calibri" panose="020F0502020204030204" pitchFamily="34" charset="0"/>
                <a:cs typeface="Times New Roman" panose="02020603050405020304" pitchFamily="18" charset="0"/>
              </a:rPr>
              <a:t>Cicconi</a:t>
            </a:r>
            <a:r>
              <a:rPr lang="en-US" sz="1400" i="1" dirty="0">
                <a:latin typeface="Calibri" panose="020F0502020204030204" pitchFamily="34" charset="0"/>
                <a:ea typeface="Calibri" panose="020F0502020204030204" pitchFamily="34" charset="0"/>
                <a:cs typeface="Times New Roman" panose="02020603050405020304" pitchFamily="18" charset="0"/>
              </a:rPr>
              <a:t>-Hogan et al., 2014</a:t>
            </a: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 =</a:t>
            </a:r>
            <a:r>
              <a:rPr lang="en-US" sz="2200" i="1" dirty="0">
                <a:latin typeface="Calibri" panose="020F0502020204030204" pitchFamily="34" charset="0"/>
                <a:ea typeface="Calibri" panose="020F0502020204030204" pitchFamily="34" charset="0"/>
                <a:cs typeface="Times New Roman" panose="02020603050405020304" pitchFamily="18" charset="0"/>
              </a:rPr>
              <a:t> Somatic cell count (SCC)</a:t>
            </a:r>
          </a:p>
          <a:p>
            <a:pPr lvl="3">
              <a:buSzPct val="75000"/>
              <a:buFont typeface="Wingdings" panose="05000000000000000000" pitchFamily="2" charset="2"/>
              <a:buChar char="§"/>
            </a:pPr>
            <a:r>
              <a:rPr lang="da-DK" sz="1400" i="1" dirty="0">
                <a:latin typeface="Calibri" panose="020F0502020204030204" pitchFamily="34" charset="0"/>
                <a:ea typeface="Calibri" panose="020F0502020204030204" pitchFamily="34" charset="0"/>
                <a:cs typeface="Times New Roman" panose="02020603050405020304" pitchFamily="18" charset="0"/>
              </a:rPr>
              <a:t>Stiglbauer et al., 2013; Levison et al., 2016</a:t>
            </a: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22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600" b="1" i="1" dirty="0">
                <a:latin typeface="Calibri" panose="020F0502020204030204" pitchFamily="34" charset="0"/>
                <a:ea typeface="Calibri" panose="020F0502020204030204" pitchFamily="34" charset="0"/>
                <a:cs typeface="Times New Roman" panose="02020603050405020304" pitchFamily="18" charset="0"/>
              </a:rPr>
              <a:t>Cow-level</a:t>
            </a: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 =</a:t>
            </a:r>
            <a:r>
              <a:rPr lang="en-US" sz="2200" i="1" dirty="0">
                <a:latin typeface="Calibri" panose="020F0502020204030204" pitchFamily="34" charset="0"/>
                <a:ea typeface="Calibri" panose="020F0502020204030204" pitchFamily="34" charset="0"/>
                <a:cs typeface="Times New Roman" panose="02020603050405020304" pitchFamily="18" charset="0"/>
              </a:rPr>
              <a:t> SCC</a:t>
            </a:r>
          </a:p>
          <a:p>
            <a:pPr lvl="3">
              <a:buSzPct val="75000"/>
              <a:buFont typeface="Wingdings" panose="05000000000000000000" pitchFamily="2" charset="2"/>
              <a:buChar char="§"/>
            </a:pPr>
            <a:r>
              <a:rPr lang="en-US" sz="1400" i="1" dirty="0" err="1">
                <a:latin typeface="Calibri" panose="020F0502020204030204" pitchFamily="34" charset="0"/>
                <a:ea typeface="Calibri" panose="020F0502020204030204" pitchFamily="34" charset="0"/>
                <a:cs typeface="Times New Roman" panose="02020603050405020304" pitchFamily="18" charset="0"/>
              </a:rPr>
              <a:t>Zwald</a:t>
            </a:r>
            <a:r>
              <a:rPr lang="en-US" sz="1400" i="1" dirty="0">
                <a:latin typeface="Calibri" panose="020F0502020204030204" pitchFamily="34" charset="0"/>
                <a:ea typeface="Calibri" panose="020F0502020204030204" pitchFamily="34" charset="0"/>
                <a:cs typeface="Times New Roman" panose="02020603050405020304" pitchFamily="18" charset="0"/>
              </a:rPr>
              <a:t> et al., 2004; </a:t>
            </a:r>
            <a:r>
              <a:rPr lang="da-DK" sz="1400" i="1" dirty="0">
                <a:latin typeface="Calibri" panose="020F0502020204030204" pitchFamily="34" charset="0"/>
                <a:ea typeface="Calibri" panose="020F0502020204030204" pitchFamily="34" charset="0"/>
                <a:cs typeface="Times New Roman" panose="02020603050405020304" pitchFamily="18" charset="0"/>
              </a:rPr>
              <a:t>Hardeng and Edge, 2001; Mullen et al., 2013</a:t>
            </a:r>
            <a:r>
              <a:rPr lang="en-US" sz="1400" i="1" dirty="0">
                <a:latin typeface="Calibri" panose="020F0502020204030204" pitchFamily="34" charset="0"/>
                <a:ea typeface="Calibri" panose="020F0502020204030204" pitchFamily="34" charset="0"/>
                <a:cs typeface="Times New Roman" panose="02020603050405020304" pitchFamily="18" charset="0"/>
              </a:rPr>
              <a:t> </a:t>
            </a:r>
          </a:p>
          <a:p>
            <a:pPr lvl="2">
              <a:buSzPct val="75000"/>
              <a:buFont typeface="Wingdings" panose="05000000000000000000" pitchFamily="2" charset="2"/>
              <a:buChar char="§"/>
            </a:pPr>
            <a:r>
              <a:rPr lang="en-US" sz="2200" i="1" dirty="0">
                <a:latin typeface="Calibri" panose="020F0502020204030204" pitchFamily="34" charset="0"/>
                <a:ea typeface="Calibri" panose="020F0502020204030204" pitchFamily="34" charset="0"/>
                <a:cs typeface="Times New Roman" panose="02020603050405020304" pitchFamily="18" charset="0"/>
              </a:rPr>
              <a:t>↓ </a:t>
            </a:r>
            <a:r>
              <a:rPr lang="en-US" sz="2200" dirty="0">
                <a:latin typeface="Calibri" panose="020F0502020204030204" pitchFamily="34" charset="0"/>
                <a:ea typeface="Calibri" panose="020F0502020204030204" pitchFamily="34" charset="0"/>
                <a:cs typeface="Times New Roman" panose="02020603050405020304" pitchFamily="18" charset="0"/>
              </a:rPr>
              <a:t>/ =</a:t>
            </a:r>
            <a:r>
              <a:rPr lang="en-US" sz="2200" i="1" dirty="0">
                <a:latin typeface="Calibri" panose="020F0502020204030204" pitchFamily="34" charset="0"/>
                <a:ea typeface="Calibri" panose="020F0502020204030204" pitchFamily="34" charset="0"/>
                <a:cs typeface="Times New Roman" panose="02020603050405020304" pitchFamily="18" charset="0"/>
              </a:rPr>
              <a:t> Clinical mastitis</a:t>
            </a:r>
          </a:p>
          <a:p>
            <a:pPr lvl="3">
              <a:buSzPct val="75000"/>
              <a:buFont typeface="Wingdings" panose="05000000000000000000" pitchFamily="2" charset="2"/>
              <a:buChar char="§"/>
            </a:pPr>
            <a:r>
              <a:rPr lang="da-DK" sz="1400" i="1" dirty="0">
                <a:latin typeface="Calibri" panose="020F0502020204030204" pitchFamily="34" charset="0"/>
                <a:ea typeface="Calibri" panose="020F0502020204030204" pitchFamily="34" charset="0"/>
                <a:cs typeface="Times New Roman" panose="02020603050405020304" pitchFamily="18" charset="0"/>
              </a:rPr>
              <a:t>Hamilton et al., 2006; Richert et al., 2013; Levison et al., 2016; Valle et al., 2007</a:t>
            </a: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 =</a:t>
            </a:r>
            <a:r>
              <a:rPr lang="en-US" sz="2200" i="1" dirty="0">
                <a:latin typeface="Calibri" panose="020F0502020204030204" pitchFamily="34" charset="0"/>
                <a:ea typeface="Calibri" panose="020F0502020204030204" pitchFamily="34" charset="0"/>
                <a:cs typeface="Times New Roman" panose="02020603050405020304" pitchFamily="18" charset="0"/>
              </a:rPr>
              <a:t> Prevalence by pathogen type</a:t>
            </a:r>
          </a:p>
          <a:p>
            <a:pPr lvl="3">
              <a:buSzPct val="75000"/>
              <a:buFont typeface="Wingdings" panose="05000000000000000000" pitchFamily="2" charset="2"/>
              <a:buChar char="§"/>
            </a:pPr>
            <a:r>
              <a:rPr lang="da-DK" sz="1400" i="1" dirty="0">
                <a:latin typeface="Calibri" panose="020F0502020204030204" pitchFamily="34" charset="0"/>
                <a:ea typeface="Calibri" panose="020F0502020204030204" pitchFamily="34" charset="0"/>
                <a:cs typeface="Times New Roman" panose="02020603050405020304" pitchFamily="18" charset="0"/>
              </a:rPr>
              <a:t>Mullen et al., 2013; Pol and Ruegg, 2007</a:t>
            </a: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2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Font typeface="Arial" panose="020B0604020202020204" pitchFamily="34" charset="0"/>
              <a:buNone/>
            </a:pP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4800" b="1" i="1" dirty="0"/>
          </a:p>
          <a:p>
            <a:pPr marL="457200" lvl="1" indent="0">
              <a:buFont typeface="Arial" panose="020B0604020202020204" pitchFamily="34" charset="0"/>
              <a:buNone/>
            </a:pPr>
            <a:endParaRPr lang="en-US" sz="4400" dirty="0"/>
          </a:p>
          <a:p>
            <a:pPr>
              <a:buFont typeface="Wingdings" panose="05000000000000000000" pitchFamily="2" charset="2"/>
              <a:buChar char="ü"/>
            </a:pPr>
            <a:endParaRPr lang="en-US" sz="4800" dirty="0"/>
          </a:p>
          <a:p>
            <a:pPr lvl="1">
              <a:buFont typeface="Wingdings" panose="05000000000000000000" pitchFamily="2" charset="2"/>
              <a:buChar char="ü"/>
            </a:pPr>
            <a:endParaRPr lang="en-US" sz="4400" dirty="0"/>
          </a:p>
        </p:txBody>
      </p:sp>
      <p:pic>
        <p:nvPicPr>
          <p:cNvPr id="8" name="Picture 7">
            <a:extLst>
              <a:ext uri="{FF2B5EF4-FFF2-40B4-BE49-F238E27FC236}">
                <a16:creationId xmlns:a16="http://schemas.microsoft.com/office/drawing/2014/main" id="{3B479DBC-6D33-20EA-93EB-F9374AD2EA7B}"/>
              </a:ext>
            </a:extLst>
          </p:cNvPr>
          <p:cNvPicPr>
            <a:picLocks noChangeAspect="1"/>
          </p:cNvPicPr>
          <p:nvPr/>
        </p:nvPicPr>
        <p:blipFill rotWithShape="1">
          <a:blip r:embed="rId3"/>
          <a:srcRect l="18158" t="17118" r="61612" b="11592"/>
          <a:stretch/>
        </p:blipFill>
        <p:spPr>
          <a:xfrm>
            <a:off x="8546322" y="2548928"/>
            <a:ext cx="3116178" cy="3921824"/>
          </a:xfrm>
          <a:prstGeom prst="rect">
            <a:avLst/>
          </a:prstGeom>
        </p:spPr>
      </p:pic>
      <p:sp>
        <p:nvSpPr>
          <p:cNvPr id="10" name="TextBox 9">
            <a:extLst>
              <a:ext uri="{FF2B5EF4-FFF2-40B4-BE49-F238E27FC236}">
                <a16:creationId xmlns:a16="http://schemas.microsoft.com/office/drawing/2014/main" id="{6A84300F-F787-6649-02CA-B6E31A4CC10A}"/>
              </a:ext>
            </a:extLst>
          </p:cNvPr>
          <p:cNvSpPr txBox="1"/>
          <p:nvPr/>
        </p:nvSpPr>
        <p:spPr>
          <a:xfrm>
            <a:off x="8035237" y="6470752"/>
            <a:ext cx="3531345"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Figures reprinted in Proceedings of National Mastitis Council, 2018</a:t>
            </a:r>
          </a:p>
        </p:txBody>
      </p:sp>
      <p:sp>
        <p:nvSpPr>
          <p:cNvPr id="11" name="Rectangle 10">
            <a:extLst>
              <a:ext uri="{FF2B5EF4-FFF2-40B4-BE49-F238E27FC236}">
                <a16:creationId xmlns:a16="http://schemas.microsoft.com/office/drawing/2014/main" id="{A16A5983-C1A8-CB5D-C1FE-B6CCACE6B55C}"/>
              </a:ext>
            </a:extLst>
          </p:cNvPr>
          <p:cNvSpPr/>
          <p:nvPr/>
        </p:nvSpPr>
        <p:spPr>
          <a:xfrm>
            <a:off x="10165476" y="4203363"/>
            <a:ext cx="839593"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X</a:t>
            </a:r>
          </a:p>
        </p:txBody>
      </p:sp>
      <p:sp>
        <p:nvSpPr>
          <p:cNvPr id="12" name="Rectangle 11">
            <a:extLst>
              <a:ext uri="{FF2B5EF4-FFF2-40B4-BE49-F238E27FC236}">
                <a16:creationId xmlns:a16="http://schemas.microsoft.com/office/drawing/2014/main" id="{EB5D7765-A76E-3CFF-FD8A-A3FD62DEF47C}"/>
              </a:ext>
            </a:extLst>
          </p:cNvPr>
          <p:cNvSpPr/>
          <p:nvPr/>
        </p:nvSpPr>
        <p:spPr>
          <a:xfrm>
            <a:off x="10165476" y="4778637"/>
            <a:ext cx="839593"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X</a:t>
            </a:r>
          </a:p>
        </p:txBody>
      </p:sp>
    </p:spTree>
    <p:extLst>
      <p:ext uri="{BB962C8B-B14F-4D97-AF65-F5344CB8AC3E}">
        <p14:creationId xmlns:p14="http://schemas.microsoft.com/office/powerpoint/2010/main" val="70672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2DEF46-BE8D-14C3-E86E-0F9BBB04D29C}"/>
              </a:ext>
            </a:extLst>
          </p:cNvPr>
          <p:cNvSpPr/>
          <p:nvPr/>
        </p:nvSpPr>
        <p:spPr>
          <a:xfrm>
            <a:off x="3432779" y="2967335"/>
            <a:ext cx="5326523" cy="1446550"/>
          </a:xfrm>
          <a:prstGeom prst="rect">
            <a:avLst/>
          </a:prstGeom>
          <a:noFill/>
        </p:spPr>
        <p:txBody>
          <a:bodyPr wrap="none" lIns="91440" tIns="45720" rIns="91440" bIns="45720">
            <a:spAutoFit/>
          </a:bodyPr>
          <a:lstStyle/>
          <a:p>
            <a:pPr algn="ctr"/>
            <a:r>
              <a:rPr lang="en-US" sz="8800" dirty="0">
                <a:ln w="0"/>
                <a:solidFill>
                  <a:srgbClr val="FF0000"/>
                </a:solidFill>
                <a:effectLst>
                  <a:outerShdw blurRad="38100" dist="19050" dir="2700000" algn="tl" rotWithShape="0">
                    <a:schemeClr val="dk1">
                      <a:alpha val="40000"/>
                    </a:schemeClr>
                  </a:outerShdw>
                </a:effectLst>
                <a:highlight>
                  <a:srgbClr val="FFFF00"/>
                </a:highlight>
              </a:rPr>
              <a:t>Extra slides</a:t>
            </a:r>
            <a:endParaRPr lang="en-US" sz="88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285554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65EC3C-F676-05EA-17A1-5B131C3B9C03}"/>
              </a:ext>
            </a:extLst>
          </p:cNvPr>
          <p:cNvGrpSpPr/>
          <p:nvPr/>
        </p:nvGrpSpPr>
        <p:grpSpPr>
          <a:xfrm>
            <a:off x="2399653" y="931451"/>
            <a:ext cx="7392693" cy="5861894"/>
            <a:chOff x="2299854" y="931451"/>
            <a:chExt cx="7392693" cy="5861894"/>
          </a:xfrm>
        </p:grpSpPr>
        <p:grpSp>
          <p:nvGrpSpPr>
            <p:cNvPr id="23" name="Group 22">
              <a:extLst>
                <a:ext uri="{FF2B5EF4-FFF2-40B4-BE49-F238E27FC236}">
                  <a16:creationId xmlns:a16="http://schemas.microsoft.com/office/drawing/2014/main" id="{E127CE13-8FDE-8FF6-09A6-0701CFB5ECF0}"/>
                </a:ext>
              </a:extLst>
            </p:cNvPr>
            <p:cNvGrpSpPr/>
            <p:nvPr/>
          </p:nvGrpSpPr>
          <p:grpSpPr>
            <a:xfrm>
              <a:off x="2299854" y="1306945"/>
              <a:ext cx="7315200" cy="5486400"/>
              <a:chOff x="2438400" y="1554210"/>
              <a:chExt cx="7315200" cy="5486400"/>
            </a:xfrm>
          </p:grpSpPr>
          <p:pic>
            <p:nvPicPr>
              <p:cNvPr id="9" name="Picture 8">
                <a:extLst>
                  <a:ext uri="{FF2B5EF4-FFF2-40B4-BE49-F238E27FC236}">
                    <a16:creationId xmlns:a16="http://schemas.microsoft.com/office/drawing/2014/main" id="{1A749382-3FD1-073D-4A14-49261A7BB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54210"/>
                <a:ext cx="7315200" cy="5486400"/>
              </a:xfrm>
              <a:prstGeom prst="rect">
                <a:avLst/>
              </a:prstGeom>
            </p:spPr>
          </p:pic>
          <p:sp>
            <p:nvSpPr>
              <p:cNvPr id="10" name="TextBox 9">
                <a:extLst>
                  <a:ext uri="{FF2B5EF4-FFF2-40B4-BE49-F238E27FC236}">
                    <a16:creationId xmlns:a16="http://schemas.microsoft.com/office/drawing/2014/main" id="{ECC211B8-BAE1-8A8E-0492-9B5EDD17327E}"/>
                  </a:ext>
                </a:extLst>
              </p:cNvPr>
              <p:cNvSpPr txBox="1"/>
              <p:nvPr/>
            </p:nvSpPr>
            <p:spPr>
              <a:xfrm>
                <a:off x="4795433" y="3184962"/>
                <a:ext cx="1403269" cy="523220"/>
              </a:xfrm>
              <a:prstGeom prst="rect">
                <a:avLst/>
              </a:prstGeom>
              <a:noFill/>
            </p:spPr>
            <p:txBody>
              <a:bodyPr wrap="square" rtlCol="0">
                <a:spAutoFit/>
              </a:bodyPr>
              <a:lstStyle/>
              <a:p>
                <a:r>
                  <a:rPr lang="en-US" sz="2800" b="1" dirty="0">
                    <a:ln>
                      <a:solidFill>
                        <a:schemeClr val="tx1"/>
                      </a:solidFill>
                    </a:ln>
                    <a:latin typeface="Arial" panose="020B0604020202020204" pitchFamily="34" charset="0"/>
                    <a:cs typeface="Arial" panose="020B0604020202020204" pitchFamily="34" charset="0"/>
                  </a:rPr>
                  <a:t>n = 9</a:t>
                </a:r>
              </a:p>
            </p:txBody>
          </p:sp>
          <p:sp>
            <p:nvSpPr>
              <p:cNvPr id="11" name="TextBox 10">
                <a:extLst>
                  <a:ext uri="{FF2B5EF4-FFF2-40B4-BE49-F238E27FC236}">
                    <a16:creationId xmlns:a16="http://schemas.microsoft.com/office/drawing/2014/main" id="{47606134-819F-37C7-F51C-0F23A4CC9C79}"/>
                  </a:ext>
                </a:extLst>
              </p:cNvPr>
              <p:cNvSpPr txBox="1"/>
              <p:nvPr/>
            </p:nvSpPr>
            <p:spPr>
              <a:xfrm>
                <a:off x="4795434" y="4812251"/>
                <a:ext cx="1403269" cy="523220"/>
              </a:xfrm>
              <a:prstGeom prst="rect">
                <a:avLst/>
              </a:prstGeom>
              <a:noFill/>
            </p:spPr>
            <p:txBody>
              <a:bodyPr wrap="square" rtlCol="0">
                <a:spAutoFit/>
              </a:bodyPr>
              <a:lstStyle/>
              <a:p>
                <a:r>
                  <a:rPr lang="en-US" sz="2800" b="1" dirty="0">
                    <a:ln w="3175">
                      <a:solidFill>
                        <a:schemeClr val="tx1"/>
                      </a:solidFill>
                    </a:ln>
                    <a:solidFill>
                      <a:schemeClr val="bg1">
                        <a:lumMod val="95000"/>
                      </a:schemeClr>
                    </a:solidFill>
                    <a:latin typeface="Arial" panose="020B0604020202020204" pitchFamily="34" charset="0"/>
                    <a:cs typeface="Arial" panose="020B0604020202020204" pitchFamily="34" charset="0"/>
                  </a:rPr>
                  <a:t>n = 11</a:t>
                </a:r>
              </a:p>
            </p:txBody>
          </p:sp>
          <p:sp>
            <p:nvSpPr>
              <p:cNvPr id="12" name="TextBox 11">
                <a:extLst>
                  <a:ext uri="{FF2B5EF4-FFF2-40B4-BE49-F238E27FC236}">
                    <a16:creationId xmlns:a16="http://schemas.microsoft.com/office/drawing/2014/main" id="{1C782CA1-615E-0CDD-CD15-ABFD7CBE1465}"/>
                  </a:ext>
                </a:extLst>
              </p:cNvPr>
              <p:cNvSpPr txBox="1"/>
              <p:nvPr/>
            </p:nvSpPr>
            <p:spPr>
              <a:xfrm>
                <a:off x="7701848" y="3163817"/>
                <a:ext cx="1403269" cy="523220"/>
              </a:xfrm>
              <a:prstGeom prst="rect">
                <a:avLst/>
              </a:prstGeom>
              <a:noFill/>
            </p:spPr>
            <p:txBody>
              <a:bodyPr wrap="square" rtlCol="0">
                <a:spAutoFit/>
              </a:bodyPr>
              <a:lstStyle/>
              <a:p>
                <a:r>
                  <a:rPr lang="en-US" sz="2800" b="1" dirty="0">
                    <a:ln>
                      <a:solidFill>
                        <a:schemeClr val="tx1"/>
                      </a:solidFill>
                    </a:ln>
                    <a:latin typeface="Arial" panose="020B0604020202020204" pitchFamily="34" charset="0"/>
                    <a:cs typeface="Arial" panose="020B0604020202020204" pitchFamily="34" charset="0"/>
                  </a:rPr>
                  <a:t>n = 6</a:t>
                </a:r>
              </a:p>
            </p:txBody>
          </p:sp>
          <p:sp>
            <p:nvSpPr>
              <p:cNvPr id="13" name="TextBox 12">
                <a:extLst>
                  <a:ext uri="{FF2B5EF4-FFF2-40B4-BE49-F238E27FC236}">
                    <a16:creationId xmlns:a16="http://schemas.microsoft.com/office/drawing/2014/main" id="{C5E8F904-A084-BA54-43E8-6102B8DA934D}"/>
                  </a:ext>
                </a:extLst>
              </p:cNvPr>
              <p:cNvSpPr txBox="1"/>
              <p:nvPr/>
            </p:nvSpPr>
            <p:spPr>
              <a:xfrm>
                <a:off x="7701849" y="5082125"/>
                <a:ext cx="1403269" cy="523220"/>
              </a:xfrm>
              <a:prstGeom prst="rect">
                <a:avLst/>
              </a:prstGeom>
              <a:noFill/>
            </p:spPr>
            <p:txBody>
              <a:bodyPr wrap="square" rtlCol="0">
                <a:spAutoFit/>
              </a:bodyPr>
              <a:lstStyle/>
              <a:p>
                <a:r>
                  <a:rPr lang="en-US" sz="2800" b="1" dirty="0">
                    <a:ln w="3175">
                      <a:solidFill>
                        <a:schemeClr val="tx1"/>
                      </a:solidFill>
                    </a:ln>
                    <a:solidFill>
                      <a:schemeClr val="bg1">
                        <a:lumMod val="95000"/>
                      </a:schemeClr>
                    </a:solidFill>
                    <a:latin typeface="Arial" panose="020B0604020202020204" pitchFamily="34" charset="0"/>
                    <a:cs typeface="Arial" panose="020B0604020202020204" pitchFamily="34" charset="0"/>
                  </a:rPr>
                  <a:t>n = 4</a:t>
                </a:r>
              </a:p>
            </p:txBody>
          </p:sp>
          <p:sp>
            <p:nvSpPr>
              <p:cNvPr id="15" name="TextBox 14">
                <a:extLst>
                  <a:ext uri="{FF2B5EF4-FFF2-40B4-BE49-F238E27FC236}">
                    <a16:creationId xmlns:a16="http://schemas.microsoft.com/office/drawing/2014/main" id="{E76B986C-8804-AD25-2F0F-9BF6BBF8ACE6}"/>
                  </a:ext>
                </a:extLst>
              </p:cNvPr>
              <p:cNvSpPr txBox="1"/>
              <p:nvPr/>
            </p:nvSpPr>
            <p:spPr>
              <a:xfrm>
                <a:off x="4879293" y="2096751"/>
                <a:ext cx="1403269" cy="461665"/>
              </a:xfrm>
              <a:prstGeom prst="rect">
                <a:avLst/>
              </a:prstGeom>
              <a:solidFill>
                <a:schemeClr val="bg1"/>
              </a:solidFill>
            </p:spPr>
            <p:txBody>
              <a:bodyPr wrap="square" rtlCol="0">
                <a:spAutoFit/>
              </a:bodyPr>
              <a:lstStyle/>
              <a:p>
                <a:r>
                  <a:rPr lang="en-US" sz="2400" i="1" dirty="0" err="1">
                    <a:ln>
                      <a:solidFill>
                        <a:schemeClr val="tx1"/>
                      </a:solidFill>
                    </a:ln>
                    <a:latin typeface="Arial" panose="020B0604020202020204" pitchFamily="34" charset="0"/>
                    <a:cs typeface="Arial" panose="020B0604020202020204" pitchFamily="34" charset="0"/>
                  </a:rPr>
                  <a:t>blaZ</a:t>
                </a:r>
                <a:r>
                  <a:rPr lang="en-US" sz="2400" i="1" dirty="0">
                    <a:ln>
                      <a:solidFill>
                        <a:schemeClr val="tx1"/>
                      </a:solidFill>
                    </a:ln>
                    <a:latin typeface="Arial" panose="020B0604020202020204" pitchFamily="34" charset="0"/>
                    <a:cs typeface="Arial" panose="020B0604020202020204" pitchFamily="34" charset="0"/>
                  </a:rPr>
                  <a:t> </a:t>
                </a:r>
                <a:r>
                  <a:rPr lang="en-US" sz="2400" dirty="0">
                    <a:ln>
                      <a:solidFill>
                        <a:schemeClr val="tx1"/>
                      </a:solidFill>
                    </a:ln>
                    <a:latin typeface="Arial" panose="020B0604020202020204" pitchFamily="34" charset="0"/>
                    <a:cs typeface="Arial" panose="020B0604020202020204" pitchFamily="34" charset="0"/>
                  </a:rPr>
                  <a:t>-</a:t>
                </a:r>
                <a:endParaRPr lang="en-US" sz="2400" i="1" dirty="0">
                  <a:ln>
                    <a:solidFill>
                      <a:schemeClr val="tx1"/>
                    </a:solidFill>
                  </a:ln>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631EE13-E3F1-C320-ABBE-2099595679AE}"/>
                  </a:ext>
                </a:extLst>
              </p:cNvPr>
              <p:cNvSpPr txBox="1"/>
              <p:nvPr/>
            </p:nvSpPr>
            <p:spPr>
              <a:xfrm>
                <a:off x="7726791" y="2145228"/>
                <a:ext cx="1403269" cy="461665"/>
              </a:xfrm>
              <a:prstGeom prst="rect">
                <a:avLst/>
              </a:prstGeom>
              <a:solidFill>
                <a:schemeClr val="bg1"/>
              </a:solidFill>
            </p:spPr>
            <p:txBody>
              <a:bodyPr wrap="square" rtlCol="0">
                <a:spAutoFit/>
              </a:bodyPr>
              <a:lstStyle/>
              <a:p>
                <a:r>
                  <a:rPr lang="en-US" sz="2400" i="1" dirty="0" err="1">
                    <a:ln>
                      <a:solidFill>
                        <a:schemeClr val="tx1"/>
                      </a:solidFill>
                    </a:ln>
                    <a:latin typeface="Arial" panose="020B0604020202020204" pitchFamily="34" charset="0"/>
                    <a:cs typeface="Arial" panose="020B0604020202020204" pitchFamily="34" charset="0"/>
                  </a:rPr>
                  <a:t>blaZ</a:t>
                </a:r>
                <a:r>
                  <a:rPr lang="en-US" sz="2400" i="1" dirty="0">
                    <a:ln>
                      <a:solidFill>
                        <a:schemeClr val="tx1"/>
                      </a:solidFill>
                    </a:ln>
                    <a:latin typeface="Arial" panose="020B0604020202020204" pitchFamily="34" charset="0"/>
                    <a:cs typeface="Arial" panose="020B0604020202020204" pitchFamily="34" charset="0"/>
                  </a:rPr>
                  <a:t> </a:t>
                </a:r>
                <a:r>
                  <a:rPr lang="en-US" sz="2400" dirty="0">
                    <a:ln>
                      <a:solidFill>
                        <a:schemeClr val="tx1"/>
                      </a:solidFill>
                    </a:ln>
                    <a:latin typeface="Arial" panose="020B0604020202020204" pitchFamily="34" charset="0"/>
                    <a:cs typeface="Arial" panose="020B0604020202020204" pitchFamily="34" charset="0"/>
                  </a:rPr>
                  <a:t>+</a:t>
                </a:r>
                <a:endParaRPr lang="en-US" sz="2400" i="1" dirty="0">
                  <a:ln>
                    <a:solidFill>
                      <a:schemeClr val="tx1"/>
                    </a:solidFill>
                  </a:ln>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0997AD9-22E8-158F-B8AA-AA23509DD0DA}"/>
                  </a:ext>
                </a:extLst>
              </p:cNvPr>
              <p:cNvSpPr txBox="1"/>
              <p:nvPr/>
            </p:nvSpPr>
            <p:spPr>
              <a:xfrm rot="16200000">
                <a:off x="2703429" y="4551031"/>
                <a:ext cx="1403269" cy="461665"/>
              </a:xfrm>
              <a:prstGeom prst="rect">
                <a:avLst/>
              </a:prstGeom>
              <a:solidFill>
                <a:schemeClr val="bg1"/>
              </a:solidFill>
            </p:spPr>
            <p:txBody>
              <a:bodyPr wrap="square" rtlCol="0">
                <a:spAutoFit/>
              </a:bodyPr>
              <a:lstStyle/>
              <a:p>
                <a:r>
                  <a:rPr lang="en-US" sz="2400" dirty="0">
                    <a:ln>
                      <a:solidFill>
                        <a:schemeClr val="tx1"/>
                      </a:solidFill>
                    </a:ln>
                    <a:latin typeface="Arial" panose="020B0604020202020204" pitchFamily="34" charset="0"/>
                    <a:cs typeface="Arial" panose="020B0604020202020204" pitchFamily="34" charset="0"/>
                  </a:rPr>
                  <a:t>Low</a:t>
                </a:r>
              </a:p>
            </p:txBody>
          </p:sp>
          <p:sp>
            <p:nvSpPr>
              <p:cNvPr id="18" name="TextBox 17">
                <a:extLst>
                  <a:ext uri="{FF2B5EF4-FFF2-40B4-BE49-F238E27FC236}">
                    <a16:creationId xmlns:a16="http://schemas.microsoft.com/office/drawing/2014/main" id="{4F9B45BB-7D38-0650-E956-3EE03BD2528C}"/>
                  </a:ext>
                </a:extLst>
              </p:cNvPr>
              <p:cNvSpPr txBox="1"/>
              <p:nvPr/>
            </p:nvSpPr>
            <p:spPr>
              <a:xfrm rot="16200000">
                <a:off x="2685903" y="2801387"/>
                <a:ext cx="1403269" cy="461665"/>
              </a:xfrm>
              <a:prstGeom prst="rect">
                <a:avLst/>
              </a:prstGeom>
              <a:solidFill>
                <a:schemeClr val="bg1"/>
              </a:solidFill>
            </p:spPr>
            <p:txBody>
              <a:bodyPr wrap="square" rtlCol="0">
                <a:spAutoFit/>
              </a:bodyPr>
              <a:lstStyle/>
              <a:p>
                <a:r>
                  <a:rPr lang="en-US" sz="2400" dirty="0">
                    <a:ln>
                      <a:solidFill>
                        <a:schemeClr val="tx1"/>
                      </a:solidFill>
                    </a:ln>
                    <a:latin typeface="Arial" panose="020B0604020202020204" pitchFamily="34" charset="0"/>
                    <a:cs typeface="Arial" panose="020B0604020202020204" pitchFamily="34" charset="0"/>
                  </a:rPr>
                  <a:t>High</a:t>
                </a:r>
              </a:p>
            </p:txBody>
          </p:sp>
          <p:sp>
            <p:nvSpPr>
              <p:cNvPr id="19" name="TextBox 18">
                <a:extLst>
                  <a:ext uri="{FF2B5EF4-FFF2-40B4-BE49-F238E27FC236}">
                    <a16:creationId xmlns:a16="http://schemas.microsoft.com/office/drawing/2014/main" id="{C452BB10-413E-01E4-8C84-6B4770CDB4FC}"/>
                  </a:ext>
                </a:extLst>
              </p:cNvPr>
              <p:cNvSpPr txBox="1"/>
              <p:nvPr/>
            </p:nvSpPr>
            <p:spPr>
              <a:xfrm rot="16200000">
                <a:off x="1531152" y="3818619"/>
                <a:ext cx="2515274" cy="523220"/>
              </a:xfrm>
              <a:prstGeom prst="rect">
                <a:avLst/>
              </a:prstGeom>
              <a:solidFill>
                <a:schemeClr val="bg1"/>
              </a:solidFill>
            </p:spPr>
            <p:txBody>
              <a:bodyPr wrap="square" rtlCol="0">
                <a:spAutoFit/>
              </a:bodyPr>
              <a:lstStyle/>
              <a:p>
                <a:r>
                  <a:rPr lang="en-US" sz="2800" dirty="0">
                    <a:ln>
                      <a:solidFill>
                        <a:schemeClr val="tx1"/>
                      </a:solidFill>
                    </a:ln>
                    <a:latin typeface="Arial" panose="020B0604020202020204" pitchFamily="34" charset="0"/>
                    <a:cs typeface="Arial" panose="020B0604020202020204" pitchFamily="34" charset="0"/>
                  </a:rPr>
                  <a:t>SCC category</a:t>
                </a:r>
              </a:p>
            </p:txBody>
          </p:sp>
          <p:sp>
            <p:nvSpPr>
              <p:cNvPr id="20" name="Rectangle 19">
                <a:extLst>
                  <a:ext uri="{FF2B5EF4-FFF2-40B4-BE49-F238E27FC236}">
                    <a16:creationId xmlns:a16="http://schemas.microsoft.com/office/drawing/2014/main" id="{7B1CB052-64C6-7866-F01A-6DD35B0E0F98}"/>
                  </a:ext>
                </a:extLst>
              </p:cNvPr>
              <p:cNvSpPr/>
              <p:nvPr/>
            </p:nvSpPr>
            <p:spPr>
              <a:xfrm>
                <a:off x="4826992" y="6253506"/>
                <a:ext cx="2743422" cy="327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C6CCE99-BF3A-243D-C724-6F9C6DE40692}"/>
                  </a:ext>
                </a:extLst>
              </p:cNvPr>
              <p:cNvSpPr/>
              <p:nvPr/>
            </p:nvSpPr>
            <p:spPr>
              <a:xfrm>
                <a:off x="3839292" y="1619228"/>
                <a:ext cx="5134391"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89E7AC87-7D8D-C6C1-FEB3-85BAFD2FC7C3}"/>
                </a:ext>
              </a:extLst>
            </p:cNvPr>
            <p:cNvSpPr txBox="1"/>
            <p:nvPr/>
          </p:nvSpPr>
          <p:spPr>
            <a:xfrm>
              <a:off x="2843335" y="931451"/>
              <a:ext cx="6849212" cy="584775"/>
            </a:xfrm>
            <a:prstGeom prst="rect">
              <a:avLst/>
            </a:prstGeom>
            <a:solidFill>
              <a:schemeClr val="bg1"/>
            </a:solidFill>
          </p:spPr>
          <p:txBody>
            <a:bodyPr wrap="square" rtlCol="0">
              <a:spAutoFit/>
            </a:bodyPr>
            <a:lstStyle/>
            <a:p>
              <a:r>
                <a:rPr lang="en-US" sz="3200" dirty="0">
                  <a:ln>
                    <a:solidFill>
                      <a:schemeClr val="tx1"/>
                    </a:solidFill>
                  </a:ln>
                  <a:latin typeface="Arial" panose="020B0604020202020204" pitchFamily="34" charset="0"/>
                  <a:cs typeface="Arial" panose="020B0604020202020204" pitchFamily="34" charset="0"/>
                </a:rPr>
                <a:t>Carriage of </a:t>
              </a:r>
              <a:r>
                <a:rPr lang="en-US" sz="3200" i="1" dirty="0" err="1">
                  <a:ln>
                    <a:solidFill>
                      <a:schemeClr val="tx1"/>
                    </a:solidFill>
                  </a:ln>
                  <a:latin typeface="Arial" panose="020B0604020202020204" pitchFamily="34" charset="0"/>
                  <a:cs typeface="Arial" panose="020B0604020202020204" pitchFamily="34" charset="0"/>
                </a:rPr>
                <a:t>blaZ</a:t>
              </a:r>
              <a:r>
                <a:rPr lang="en-US" sz="3200" i="1" dirty="0">
                  <a:ln>
                    <a:solidFill>
                      <a:schemeClr val="tx1"/>
                    </a:solidFill>
                  </a:ln>
                  <a:latin typeface="Arial" panose="020B0604020202020204" pitchFamily="34" charset="0"/>
                  <a:cs typeface="Arial" panose="020B0604020202020204" pitchFamily="34" charset="0"/>
                </a:rPr>
                <a:t> </a:t>
              </a:r>
              <a:r>
                <a:rPr lang="en-US" sz="3200" dirty="0">
                  <a:ln>
                    <a:solidFill>
                      <a:schemeClr val="tx1"/>
                    </a:solidFill>
                  </a:ln>
                  <a:latin typeface="Arial" panose="020B0604020202020204" pitchFamily="34" charset="0"/>
                  <a:cs typeface="Arial" panose="020B0604020202020204" pitchFamily="34" charset="0"/>
                </a:rPr>
                <a:t>by SCC category</a:t>
              </a:r>
            </a:p>
          </p:txBody>
        </p:sp>
      </p:grpSp>
    </p:spTree>
    <p:extLst>
      <p:ext uri="{BB962C8B-B14F-4D97-AF65-F5344CB8AC3E}">
        <p14:creationId xmlns:p14="http://schemas.microsoft.com/office/powerpoint/2010/main" val="1243774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C331D64-101F-E812-36F8-5FEE9780ED6A}"/>
              </a:ext>
            </a:extLst>
          </p:cNvPr>
          <p:cNvGraphicFramePr>
            <a:graphicFrameLocks noChangeAspect="1"/>
          </p:cNvGraphicFramePr>
          <p:nvPr/>
        </p:nvGraphicFramePr>
        <p:xfrm>
          <a:off x="185738" y="1593850"/>
          <a:ext cx="11820525" cy="2868613"/>
        </p:xfrm>
        <a:graphic>
          <a:graphicData uri="http://schemas.openxmlformats.org/presentationml/2006/ole">
            <mc:AlternateContent xmlns:mc="http://schemas.openxmlformats.org/markup-compatibility/2006">
              <mc:Choice xmlns:v="urn:schemas-microsoft-com:vml" Requires="v">
                <p:oleObj name="Worksheet" r:id="rId3" imgW="9213954" imgH="2235200" progId="Excel.Sheet.12">
                  <p:embed/>
                </p:oleObj>
              </mc:Choice>
              <mc:Fallback>
                <p:oleObj name="Worksheet" r:id="rId3" imgW="9213954" imgH="2235200" progId="Excel.Sheet.12">
                  <p:embed/>
                  <p:pic>
                    <p:nvPicPr>
                      <p:cNvPr id="3" name="Object 2">
                        <a:extLst>
                          <a:ext uri="{FF2B5EF4-FFF2-40B4-BE49-F238E27FC236}">
                            <a16:creationId xmlns:a16="http://schemas.microsoft.com/office/drawing/2014/main" id="{1C331D64-101F-E812-36F8-5FEE9780ED6A}"/>
                          </a:ext>
                        </a:extLst>
                      </p:cNvPr>
                      <p:cNvPicPr/>
                      <p:nvPr/>
                    </p:nvPicPr>
                    <p:blipFill>
                      <a:blip r:embed="rId4"/>
                      <a:stretch>
                        <a:fillRect/>
                      </a:stretch>
                    </p:blipFill>
                    <p:spPr>
                      <a:xfrm>
                        <a:off x="185738" y="1593850"/>
                        <a:ext cx="11820525" cy="2868613"/>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D38E7900-33CE-1CA5-5FBA-CBE50A04EBAE}"/>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Overview of enrolled farms</a:t>
            </a:r>
          </a:p>
        </p:txBody>
      </p:sp>
    </p:spTree>
    <p:extLst>
      <p:ext uri="{BB962C8B-B14F-4D97-AF65-F5344CB8AC3E}">
        <p14:creationId xmlns:p14="http://schemas.microsoft.com/office/powerpoint/2010/main" val="2962829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B8FEB2E-363E-21C0-404A-6AFBCAC96359}"/>
              </a:ext>
            </a:extLst>
          </p:cNvPr>
          <p:cNvGraphicFramePr>
            <a:graphicFrameLocks noGrp="1"/>
          </p:cNvGraphicFramePr>
          <p:nvPr/>
        </p:nvGraphicFramePr>
        <p:xfrm>
          <a:off x="2653197" y="406399"/>
          <a:ext cx="6885606" cy="6216074"/>
        </p:xfrm>
        <a:graphic>
          <a:graphicData uri="http://schemas.openxmlformats.org/drawingml/2006/table">
            <a:tbl>
              <a:tblPr/>
              <a:tblGrid>
                <a:gridCol w="1142455">
                  <a:extLst>
                    <a:ext uri="{9D8B030D-6E8A-4147-A177-3AD203B41FA5}">
                      <a16:colId xmlns:a16="http://schemas.microsoft.com/office/drawing/2014/main" val="1927861822"/>
                    </a:ext>
                  </a:extLst>
                </a:gridCol>
                <a:gridCol w="658712">
                  <a:extLst>
                    <a:ext uri="{9D8B030D-6E8A-4147-A177-3AD203B41FA5}">
                      <a16:colId xmlns:a16="http://schemas.microsoft.com/office/drawing/2014/main" val="4105138434"/>
                    </a:ext>
                  </a:extLst>
                </a:gridCol>
                <a:gridCol w="946899">
                  <a:extLst>
                    <a:ext uri="{9D8B030D-6E8A-4147-A177-3AD203B41FA5}">
                      <a16:colId xmlns:a16="http://schemas.microsoft.com/office/drawing/2014/main" val="2437066025"/>
                    </a:ext>
                  </a:extLst>
                </a:gridCol>
                <a:gridCol w="1646782">
                  <a:extLst>
                    <a:ext uri="{9D8B030D-6E8A-4147-A177-3AD203B41FA5}">
                      <a16:colId xmlns:a16="http://schemas.microsoft.com/office/drawing/2014/main" val="3912415255"/>
                    </a:ext>
                  </a:extLst>
                </a:gridCol>
                <a:gridCol w="2490758">
                  <a:extLst>
                    <a:ext uri="{9D8B030D-6E8A-4147-A177-3AD203B41FA5}">
                      <a16:colId xmlns:a16="http://schemas.microsoft.com/office/drawing/2014/main" val="827174964"/>
                    </a:ext>
                  </a:extLst>
                </a:gridCol>
              </a:tblGrid>
              <a:tr h="800841">
                <a:tc gridSpan="5">
                  <a:txBody>
                    <a:bodyPr/>
                    <a:lstStyle/>
                    <a:p>
                      <a:pPr algn="l" fontAlgn="t"/>
                      <a:r>
                        <a:rPr lang="en-US" sz="1000" b="1" i="0" u="none" strike="noStrike" dirty="0">
                          <a:solidFill>
                            <a:srgbClr val="000000"/>
                          </a:solidFill>
                          <a:effectLst/>
                          <a:latin typeface="Times New Roman" panose="02020603050405020304" pitchFamily="18" charset="0"/>
                        </a:rPr>
                        <a:t>Table 4.</a:t>
                      </a:r>
                      <a:r>
                        <a:rPr lang="en-US" sz="1000" b="0" i="0" u="none" strike="noStrike" dirty="0">
                          <a:solidFill>
                            <a:srgbClr val="000000"/>
                          </a:solidFill>
                          <a:effectLst/>
                          <a:latin typeface="Times New Roman" panose="02020603050405020304" pitchFamily="18" charset="0"/>
                        </a:rPr>
                        <a:t> Agreement between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gene carriage and phenotypic susceptibility (using agar dilution) to penicillin by strain type (ST; as determined by MLST) for 30 </a:t>
                      </a:r>
                      <a:r>
                        <a:rPr lang="en-US" sz="1000" b="0" i="1" u="none" strike="noStrike" dirty="0">
                          <a:solidFill>
                            <a:srgbClr val="000000"/>
                          </a:solidFill>
                          <a:effectLst/>
                          <a:latin typeface="Times New Roman" panose="02020603050405020304" pitchFamily="18" charset="0"/>
                        </a:rPr>
                        <a:t>Staphylococcus chromogenes </a:t>
                      </a:r>
                      <a:r>
                        <a:rPr lang="en-US" sz="1000" b="0" i="0" u="none" strike="noStrike" dirty="0">
                          <a:solidFill>
                            <a:srgbClr val="000000"/>
                          </a:solidFill>
                          <a:effectLst/>
                          <a:latin typeface="Times New Roman" panose="02020603050405020304" pitchFamily="18" charset="0"/>
                        </a:rPr>
                        <a:t>isolates associated with persistent bovine intramammary infections. Isolates were defined as susceptible to penicillin if their MIC was 0.12 µg/mL or lower, and resistant if their MIC was 0.25 µg/mL (2018 Clinical &amp; Laboratory Standards Institute guidelines). N = no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 Y = positive for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 S = susceptible to penicillin; R = resistant to penicillin. </a:t>
                      </a:r>
                      <a:endParaRPr lang="en-US" sz="1000" b="1" i="0" u="none" strike="noStrike" dirty="0">
                        <a:solidFill>
                          <a:srgbClr val="000000"/>
                        </a:solidFill>
                        <a:effectLst/>
                        <a:latin typeface="Times New Roman" panose="02020603050405020304" pitchFamily="18" charset="0"/>
                      </a:endParaRPr>
                    </a:p>
                  </a:txBody>
                  <a:tcPr marL="3498" marR="3498" marT="3498"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3118945"/>
                  </a:ext>
                </a:extLst>
              </a:tr>
              <a:tr h="289643">
                <a:tc>
                  <a:txBody>
                    <a:bodyPr/>
                    <a:lstStyle/>
                    <a:p>
                      <a:pPr algn="ctr" fontAlgn="ctr"/>
                      <a:r>
                        <a:rPr lang="en-US" sz="1100" b="1" i="0" u="none" strike="noStrike" dirty="0">
                          <a:solidFill>
                            <a:srgbClr val="000000"/>
                          </a:solidFill>
                          <a:effectLst/>
                          <a:latin typeface="Times New Roman" panose="02020603050405020304" pitchFamily="18" charset="0"/>
                        </a:rPr>
                        <a:t>Isolate</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 cluster</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1" u="none" strike="noStrike" dirty="0" err="1">
                          <a:solidFill>
                            <a:srgbClr val="000000"/>
                          </a:solidFill>
                          <a:effectLst/>
                          <a:latin typeface="Times New Roman" panose="02020603050405020304" pitchFamily="18" charset="0"/>
                        </a:rPr>
                        <a:t>blaZ</a:t>
                      </a:r>
                      <a:r>
                        <a:rPr lang="en-US" sz="1100" b="1" i="1" u="none" strike="noStrike" dirty="0">
                          <a:solidFill>
                            <a:srgbClr val="000000"/>
                          </a:solidFill>
                          <a:effectLst/>
                          <a:latin typeface="Times New Roman" panose="02020603050405020304" pitchFamily="18" charset="0"/>
                        </a:rPr>
                        <a:t> </a:t>
                      </a:r>
                      <a:r>
                        <a:rPr lang="en-US" sz="1100" b="1" i="0" u="none" strike="noStrike" dirty="0">
                          <a:solidFill>
                            <a:srgbClr val="000000"/>
                          </a:solidFill>
                          <a:effectLst/>
                          <a:latin typeface="Times New Roman" panose="02020603050405020304" pitchFamily="18" charset="0"/>
                        </a:rPr>
                        <a:t>carriage</a:t>
                      </a:r>
                      <a:endParaRPr lang="en-US" sz="1100" b="1" i="1" u="none" strike="noStrike" dirty="0">
                        <a:solidFill>
                          <a:srgbClr val="000000"/>
                        </a:solidFill>
                        <a:effectLst/>
                        <a:latin typeface="Times New Roman" panose="02020603050405020304" pitchFamily="18" charset="0"/>
                      </a:endParaRP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Susceptibility phenotype (penicillin)</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1688068"/>
                  </a:ext>
                </a:extLst>
              </a:tr>
              <a:tr h="170853">
                <a:tc>
                  <a:txBody>
                    <a:bodyPr/>
                    <a:lstStyle/>
                    <a:p>
                      <a:pPr algn="ctr" fontAlgn="ctr"/>
                      <a:r>
                        <a:rPr lang="en-US" sz="1000" b="0" i="0" u="none" strike="noStrike" dirty="0">
                          <a:solidFill>
                            <a:srgbClr val="000000"/>
                          </a:solidFill>
                          <a:effectLst/>
                          <a:latin typeface="Times New Roman" panose="02020603050405020304" pitchFamily="18" charset="0"/>
                        </a:rPr>
                        <a:t>assembly_3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309611941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174</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57870832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32321477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52559788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5177648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67315385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245978246"/>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95469169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33405810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77846536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669039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24926621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6843883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46383497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7986985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209945814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2686375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22834957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assembly_30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84547367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03318069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000900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38030842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50533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65772524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24090916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extLst>
                  <a:ext uri="{0D108BD9-81ED-4DB2-BD59-A6C34878D82A}">
                    <a16:rowId xmlns:a16="http://schemas.microsoft.com/office/drawing/2014/main" val="191548912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16433368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138800917"/>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27938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dirty="0">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8063815"/>
                  </a:ext>
                </a:extLst>
              </a:tr>
            </a:tbl>
          </a:graphicData>
        </a:graphic>
      </p:graphicFrame>
    </p:spTree>
    <p:extLst>
      <p:ext uri="{BB962C8B-B14F-4D97-AF65-F5344CB8AC3E}">
        <p14:creationId xmlns:p14="http://schemas.microsoft.com/office/powerpoint/2010/main" val="1344771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AF6FE17-EC1C-F848-586E-DB53D8A384E8}"/>
              </a:ext>
            </a:extLst>
          </p:cNvPr>
          <p:cNvGraphicFramePr>
            <a:graphicFrameLocks noGrp="1"/>
          </p:cNvGraphicFramePr>
          <p:nvPr/>
        </p:nvGraphicFramePr>
        <p:xfrm>
          <a:off x="384365" y="687757"/>
          <a:ext cx="11423269" cy="5219985"/>
        </p:xfrm>
        <a:graphic>
          <a:graphicData uri="http://schemas.openxmlformats.org/drawingml/2006/table">
            <a:tbl>
              <a:tblPr/>
              <a:tblGrid>
                <a:gridCol w="227135">
                  <a:extLst>
                    <a:ext uri="{9D8B030D-6E8A-4147-A177-3AD203B41FA5}">
                      <a16:colId xmlns:a16="http://schemas.microsoft.com/office/drawing/2014/main" val="3833769106"/>
                    </a:ext>
                  </a:extLst>
                </a:gridCol>
                <a:gridCol w="1257556">
                  <a:extLst>
                    <a:ext uri="{9D8B030D-6E8A-4147-A177-3AD203B41FA5}">
                      <a16:colId xmlns:a16="http://schemas.microsoft.com/office/drawing/2014/main" val="698204902"/>
                    </a:ext>
                  </a:extLst>
                </a:gridCol>
                <a:gridCol w="764506">
                  <a:extLst>
                    <a:ext uri="{9D8B030D-6E8A-4147-A177-3AD203B41FA5}">
                      <a16:colId xmlns:a16="http://schemas.microsoft.com/office/drawing/2014/main" val="1105319760"/>
                    </a:ext>
                  </a:extLst>
                </a:gridCol>
                <a:gridCol w="764506">
                  <a:extLst>
                    <a:ext uri="{9D8B030D-6E8A-4147-A177-3AD203B41FA5}">
                      <a16:colId xmlns:a16="http://schemas.microsoft.com/office/drawing/2014/main" val="2865059576"/>
                    </a:ext>
                  </a:extLst>
                </a:gridCol>
                <a:gridCol w="764506">
                  <a:extLst>
                    <a:ext uri="{9D8B030D-6E8A-4147-A177-3AD203B41FA5}">
                      <a16:colId xmlns:a16="http://schemas.microsoft.com/office/drawing/2014/main" val="606760158"/>
                    </a:ext>
                  </a:extLst>
                </a:gridCol>
                <a:gridCol w="764506">
                  <a:extLst>
                    <a:ext uri="{9D8B030D-6E8A-4147-A177-3AD203B41FA5}">
                      <a16:colId xmlns:a16="http://schemas.microsoft.com/office/drawing/2014/main" val="132057877"/>
                    </a:ext>
                  </a:extLst>
                </a:gridCol>
                <a:gridCol w="764506">
                  <a:extLst>
                    <a:ext uri="{9D8B030D-6E8A-4147-A177-3AD203B41FA5}">
                      <a16:colId xmlns:a16="http://schemas.microsoft.com/office/drawing/2014/main" val="2653393913"/>
                    </a:ext>
                  </a:extLst>
                </a:gridCol>
                <a:gridCol w="764506">
                  <a:extLst>
                    <a:ext uri="{9D8B030D-6E8A-4147-A177-3AD203B41FA5}">
                      <a16:colId xmlns:a16="http://schemas.microsoft.com/office/drawing/2014/main" val="3858918055"/>
                    </a:ext>
                  </a:extLst>
                </a:gridCol>
                <a:gridCol w="764506">
                  <a:extLst>
                    <a:ext uri="{9D8B030D-6E8A-4147-A177-3AD203B41FA5}">
                      <a16:colId xmlns:a16="http://schemas.microsoft.com/office/drawing/2014/main" val="724578273"/>
                    </a:ext>
                  </a:extLst>
                </a:gridCol>
                <a:gridCol w="764506">
                  <a:extLst>
                    <a:ext uri="{9D8B030D-6E8A-4147-A177-3AD203B41FA5}">
                      <a16:colId xmlns:a16="http://schemas.microsoft.com/office/drawing/2014/main" val="2736703848"/>
                    </a:ext>
                  </a:extLst>
                </a:gridCol>
                <a:gridCol w="764506">
                  <a:extLst>
                    <a:ext uri="{9D8B030D-6E8A-4147-A177-3AD203B41FA5}">
                      <a16:colId xmlns:a16="http://schemas.microsoft.com/office/drawing/2014/main" val="1437363751"/>
                    </a:ext>
                  </a:extLst>
                </a:gridCol>
                <a:gridCol w="764506">
                  <a:extLst>
                    <a:ext uri="{9D8B030D-6E8A-4147-A177-3AD203B41FA5}">
                      <a16:colId xmlns:a16="http://schemas.microsoft.com/office/drawing/2014/main" val="625857424"/>
                    </a:ext>
                  </a:extLst>
                </a:gridCol>
                <a:gridCol w="764506">
                  <a:extLst>
                    <a:ext uri="{9D8B030D-6E8A-4147-A177-3AD203B41FA5}">
                      <a16:colId xmlns:a16="http://schemas.microsoft.com/office/drawing/2014/main" val="2925586758"/>
                    </a:ext>
                  </a:extLst>
                </a:gridCol>
                <a:gridCol w="764506">
                  <a:extLst>
                    <a:ext uri="{9D8B030D-6E8A-4147-A177-3AD203B41FA5}">
                      <a16:colId xmlns:a16="http://schemas.microsoft.com/office/drawing/2014/main" val="3087454635"/>
                    </a:ext>
                  </a:extLst>
                </a:gridCol>
                <a:gridCol w="764506">
                  <a:extLst>
                    <a:ext uri="{9D8B030D-6E8A-4147-A177-3AD203B41FA5}">
                      <a16:colId xmlns:a16="http://schemas.microsoft.com/office/drawing/2014/main" val="3448635225"/>
                    </a:ext>
                  </a:extLst>
                </a:gridCol>
              </a:tblGrid>
              <a:tr h="1417750">
                <a:tc gridSpan="15">
                  <a:txBody>
                    <a:bodyPr/>
                    <a:lstStyle/>
                    <a:p>
                      <a:pPr algn="l" fontAlgn="t"/>
                      <a:r>
                        <a:rPr lang="en-US" sz="1050" b="1" i="0" u="none" strike="noStrike" dirty="0">
                          <a:solidFill>
                            <a:srgbClr val="000000"/>
                          </a:solidFill>
                          <a:effectLst/>
                          <a:latin typeface="Times New Roman" panose="02020603050405020304" pitchFamily="18" charset="0"/>
                        </a:rPr>
                        <a:t>Table 1. </a:t>
                      </a:r>
                      <a:r>
                        <a:rPr lang="en-US" sz="1050" b="0" i="0" u="none" strike="noStrike" dirty="0">
                          <a:solidFill>
                            <a:srgbClr val="000000"/>
                          </a:solidFill>
                          <a:effectLst/>
                          <a:latin typeface="Times New Roman" panose="02020603050405020304" pitchFamily="18" charset="0"/>
                        </a:rPr>
                        <a:t>Quarter-level prevalence of the six most common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4784" marR="4784" marT="47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5348912"/>
                  </a:ext>
                </a:extLst>
              </a:tr>
              <a:tr h="238830">
                <a:tc gridSpan="2">
                  <a:txBody>
                    <a:bodyPr/>
                    <a:lstStyle/>
                    <a:p>
                      <a:pPr algn="l" fontAlgn="b"/>
                      <a:endParaRPr lang="en-US" sz="1100" b="0" i="0" u="none" strike="noStrike" dirty="0">
                        <a:solidFill>
                          <a:srgbClr val="000000"/>
                        </a:solidFill>
                        <a:effectLst/>
                        <a:latin typeface="Times New Roman" panose="02020603050405020304" pitchFamily="18" charset="0"/>
                      </a:endParaRPr>
                    </a:p>
                  </a:txBody>
                  <a:tcPr marL="4784" marR="4784" marT="4784"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r>
                        <a:rPr lang="en-US" sz="1050" b="0" i="0" u="none" strike="noStrike">
                          <a:solidFill>
                            <a:srgbClr val="000000"/>
                          </a:solidFill>
                          <a:effectLst/>
                          <a:latin typeface="Times New Roman" panose="02020603050405020304" pitchFamily="18" charset="0"/>
                        </a:rPr>
                        <a:t>TS-1</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TS-2</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TS-3</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TS-4</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TS-5</a:t>
                      </a: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TS avg.</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BP-1</a:t>
                      </a:r>
                    </a:p>
                  </a:txBody>
                  <a:tcPr marL="4784" marR="4784" marT="4784"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BP-2</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BP-3</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BP-4</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BP-5</a:t>
                      </a: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BP avg.</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Overall</a:t>
                      </a:r>
                    </a:p>
                  </a:txBody>
                  <a:tcPr marL="4784" marR="4784" marT="47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26930438"/>
                  </a:ext>
                </a:extLst>
              </a:tr>
              <a:tr h="227787">
                <a:tc gridSpan="2">
                  <a:txBody>
                    <a:bodyPr/>
                    <a:lstStyle/>
                    <a:p>
                      <a:pPr algn="l" fontAlgn="ctr"/>
                      <a:r>
                        <a:rPr lang="en-US" sz="1050" b="0" i="0" u="none" strike="noStrike" dirty="0">
                          <a:solidFill>
                            <a:srgbClr val="000000"/>
                          </a:solidFill>
                          <a:effectLst/>
                          <a:latin typeface="Times New Roman" panose="02020603050405020304" pitchFamily="18" charset="0"/>
                        </a:rPr>
                        <a:t>Num. farm visits</a:t>
                      </a:r>
                    </a:p>
                  </a:txBody>
                  <a:tcPr marL="4784" marR="4784" marT="4784"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50" b="0" i="0" u="none" strike="noStrike" dirty="0">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15</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4</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2</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a:solidFill>
                            <a:srgbClr val="000000"/>
                          </a:solidFill>
                          <a:effectLst/>
                          <a:latin typeface="Times New Roman" panose="02020603050405020304" pitchFamily="18" charset="0"/>
                        </a:rPr>
                        <a:t>15</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30</a:t>
                      </a:r>
                    </a:p>
                  </a:txBody>
                  <a:tcPr marL="4784" marR="4784" marT="47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009426"/>
                  </a:ext>
                </a:extLst>
              </a:tr>
              <a:tr h="227787">
                <a:tc gridSpan="2">
                  <a:txBody>
                    <a:bodyPr/>
                    <a:lstStyle/>
                    <a:p>
                      <a:pPr algn="l" fontAlgn="ctr"/>
                      <a:r>
                        <a:rPr lang="en-US" sz="1050" b="0" i="0" u="none" strike="noStrike">
                          <a:solidFill>
                            <a:srgbClr val="000000"/>
                          </a:solidFill>
                          <a:effectLst/>
                          <a:latin typeface="Times New Roman" panose="02020603050405020304" pitchFamily="18" charset="0"/>
                        </a:rPr>
                        <a:t>Pathogen (group)</a:t>
                      </a:r>
                    </a:p>
                  </a:txBody>
                  <a:tcPr marL="4784" marR="4784" marT="478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 </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 </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 </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467904"/>
                  </a:ext>
                </a:extLst>
              </a:tr>
              <a:tr h="669495">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0" u="none" strike="noStrike" dirty="0">
                          <a:solidFill>
                            <a:srgbClr val="000000"/>
                          </a:solidFill>
                          <a:effectLst/>
                          <a:latin typeface="Times New Roman" panose="02020603050405020304" pitchFamily="18" charset="0"/>
                        </a:rPr>
                        <a:t>Non-</a:t>
                      </a:r>
                      <a:r>
                        <a:rPr lang="en-US" sz="1050" b="0" i="1" u="none" strike="noStrike" dirty="0">
                          <a:solidFill>
                            <a:srgbClr val="000000"/>
                          </a:solidFill>
                          <a:effectLst/>
                          <a:latin typeface="Times New Roman" panose="02020603050405020304" pitchFamily="18" charset="0"/>
                        </a:rPr>
                        <a:t>aureus</a:t>
                      </a:r>
                      <a:r>
                        <a:rPr lang="en-US" sz="1050" b="0" i="0" u="none" strike="noStrike" dirty="0">
                          <a:solidFill>
                            <a:srgbClr val="000000"/>
                          </a:solidFill>
                          <a:effectLst/>
                          <a:latin typeface="Times New Roman" panose="02020603050405020304" pitchFamily="18" charset="0"/>
                        </a:rPr>
                        <a:t> staphylococci and mammaliicocci</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10 (9.7-10.4)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19.6 (16.7-23.2)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(22.3-25.6)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15.8 (14.2-18.5)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20.4 (19-24.5)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19 (9.7-25.6)</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cs typeface="Times New Roman" panose="02020603050405020304" pitchFamily="18" charset="0"/>
                        </a:rPr>
                        <a:t>24.8 (21.9-39.8)</a:t>
                      </a:r>
                      <a:endParaRPr lang="en-US" sz="1050" b="0" i="0" u="none" strike="noStrike" dirty="0">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14.1 (12.8-18.2)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23.6 (21.9-25.5)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19.4 (17.6-21.1)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20.6 (19.4-22.4)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21.1 (12.8-39.8)</a:t>
                      </a: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20 (9.7-39.8)</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558959184"/>
                  </a:ext>
                </a:extLst>
              </a:tr>
              <a:tr h="227787">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Streptococcus </a:t>
                      </a:r>
                      <a:r>
                        <a:rPr lang="en-US" sz="1050" b="0" i="1" u="none" strike="noStrike" dirty="0" err="1">
                          <a:solidFill>
                            <a:srgbClr val="000000"/>
                          </a:solidFill>
                          <a:effectLst/>
                          <a:latin typeface="Times New Roman" panose="02020603050405020304" pitchFamily="18" charset="0"/>
                        </a:rPr>
                        <a:t>uberis</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5.6 (5-6.1)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 (4-5.1)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(2.4-2.6)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(0.9-6.1)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3.6 (3.2-5.5)</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4.2 (1.1-6.1)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(1.8-3.5)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5.3 (4-5.6)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3.6 (0-6.1)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3.4 (0-6.1)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48639262"/>
                  </a:ext>
                </a:extLst>
              </a:tr>
              <a:tr h="448641">
                <a:tc>
                  <a:txBody>
                    <a:bodyPr/>
                    <a:lstStyle/>
                    <a:p>
                      <a:pPr algn="l" fontAlgn="b"/>
                      <a:endParaRPr lang="en-US" sz="1100" b="0" i="0" u="none" strike="noStrike">
                        <a:solidFill>
                          <a:srgbClr val="000000"/>
                        </a:solidFill>
                        <a:effectLst/>
                        <a:latin typeface="Times New Roman" panose="02020603050405020304" pitchFamily="18" charset="0"/>
                      </a:endParaRPr>
                    </a:p>
                  </a:txBody>
                  <a:tcPr marL="4784" marR="4784" marT="4784"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Staphylococcus aureus</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3.5 (3.1-4)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 (1.7-2.4)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 (3.4-4.1)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3.5 (3.2-3.9)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3.2 (0.9-4.1)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4.8 (4.7-8.4)</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13.1 (11.7-14.1)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 (0.9-1.7)</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2.6 (0-14.1)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3.2 (0-14.1)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41211039"/>
                  </a:ext>
                </a:extLst>
              </a:tr>
              <a:tr h="448641">
                <a:tc>
                  <a:txBody>
                    <a:bodyPr/>
                    <a:lstStyle/>
                    <a:p>
                      <a:pPr algn="l" fontAlgn="ct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Corynebacterium</a:t>
                      </a:r>
                      <a:r>
                        <a:rPr lang="en-US" sz="1050" b="0" i="0" u="none" strike="noStrike" dirty="0">
                          <a:solidFill>
                            <a:srgbClr val="000000"/>
                          </a:solidFill>
                          <a:effectLst/>
                          <a:latin typeface="Times New Roman" panose="02020603050405020304" pitchFamily="18" charset="0"/>
                        </a:rPr>
                        <a:t> spp.</a:t>
                      </a:r>
                      <a:r>
                        <a:rPr lang="en-US" sz="1050" b="0" i="0" u="none" strike="noStrike" baseline="30000" dirty="0">
                          <a:solidFill>
                            <a:srgbClr val="000000"/>
                          </a:solidFill>
                          <a:effectLst/>
                          <a:latin typeface="Times New Roman" panose="02020603050405020304" pitchFamily="18" charset="0"/>
                        </a:rPr>
                        <a:t>1</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 (0.9-6.3)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7.5 (6.7-11)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(0.8-2.6)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(0-1.6)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(0-11)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(0-8.4)</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11.5 (5.3-20.2)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(0-20.2)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(0-20.2)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8590406"/>
                  </a:ext>
                </a:extLst>
              </a:tr>
              <a:tr h="448641">
                <a:tc>
                  <a:txBody>
                    <a:bodyPr/>
                    <a:lstStyle/>
                    <a:p>
                      <a:pPr algn="l" fontAlgn="ct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0" u="none" strike="noStrike" dirty="0">
                          <a:solidFill>
                            <a:srgbClr val="000000"/>
                          </a:solidFill>
                          <a:effectLst/>
                          <a:latin typeface="Times New Roman" panose="02020603050405020304" pitchFamily="18" charset="0"/>
                        </a:rPr>
                        <a:t>Other gram-positive bacteria</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(0-1.8)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2.1 (1-4.3)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 (0.8-1.8)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98498714"/>
                  </a:ext>
                </a:extLst>
              </a:tr>
              <a:tr h="448641">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Streptococcus </a:t>
                      </a:r>
                      <a:r>
                        <a:rPr lang="en-US" sz="1050" b="0" i="1" u="none" strike="noStrike" dirty="0" err="1">
                          <a:solidFill>
                            <a:srgbClr val="000000"/>
                          </a:solidFill>
                          <a:effectLst/>
                          <a:latin typeface="Times New Roman" panose="02020603050405020304" pitchFamily="18" charset="0"/>
                        </a:rPr>
                        <a:t>dysgalactiae</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3.3 (2.8-7.3)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1.7 (0.8-1.7)</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(0-7.3)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(1.1-2)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(0-7.3)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8715457"/>
                  </a:ext>
                </a:extLst>
              </a:tr>
              <a:tr h="415985">
                <a:tc gridSpan="15">
                  <a:txBody>
                    <a:bodyPr/>
                    <a:lstStyle/>
                    <a:p>
                      <a:pPr algn="l" fontAlgn="b"/>
                      <a:r>
                        <a:rPr lang="en-US" sz="1050" b="0" i="1" u="none" strike="noStrike" baseline="30000" dirty="0">
                          <a:solidFill>
                            <a:srgbClr val="000000"/>
                          </a:solidFill>
                          <a:effectLst/>
                          <a:latin typeface="Times New Roman" panose="02020603050405020304" pitchFamily="18" charset="0"/>
                        </a:rPr>
                        <a:t>1</a:t>
                      </a:r>
                      <a:r>
                        <a:rPr lang="en-US" sz="1050" b="0" i="1" u="none" strike="noStrike" dirty="0">
                          <a:solidFill>
                            <a:srgbClr val="000000"/>
                          </a:solidFill>
                          <a:effectLst/>
                          <a:latin typeface="Times New Roman" panose="02020603050405020304" pitchFamily="18" charset="0"/>
                        </a:rPr>
                        <a:t>Corynebacterium</a:t>
                      </a:r>
                      <a:r>
                        <a:rPr lang="en-US" sz="1050" b="0" i="0" u="none" strike="noStrike" dirty="0">
                          <a:solidFill>
                            <a:srgbClr val="000000"/>
                          </a:solidFill>
                          <a:effectLst/>
                          <a:latin typeface="Times New Roman" panose="02020603050405020304" pitchFamily="18" charset="0"/>
                        </a:rPr>
                        <a:t> sp. (genus-level identification only), </a:t>
                      </a:r>
                      <a:r>
                        <a:rPr lang="en-US" sz="1050" b="0" i="1" u="none" strike="noStrike" dirty="0">
                          <a:solidFill>
                            <a:srgbClr val="000000"/>
                          </a:solidFill>
                          <a:effectLst/>
                          <a:latin typeface="Times New Roman" panose="02020603050405020304" pitchFamily="18" charset="0"/>
                        </a:rPr>
                        <a:t>C. </a:t>
                      </a:r>
                      <a:r>
                        <a:rPr lang="en-US" sz="1050" b="0" i="1" u="none" strike="noStrike" dirty="0" err="1">
                          <a:solidFill>
                            <a:srgbClr val="000000"/>
                          </a:solidFill>
                          <a:effectLst/>
                          <a:latin typeface="Times New Roman" panose="02020603050405020304" pitchFamily="18" charset="0"/>
                        </a:rPr>
                        <a:t>amycolatum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callunae</a:t>
                      </a:r>
                      <a:r>
                        <a:rPr lang="en-US" sz="1050" b="0" i="1" u="none" strike="noStrike" dirty="0">
                          <a:solidFill>
                            <a:srgbClr val="000000"/>
                          </a:solidFill>
                          <a:effectLst/>
                          <a:latin typeface="Times New Roman" panose="02020603050405020304" pitchFamily="18" charset="0"/>
                        </a:rPr>
                        <a:t>, C. casei, C. </a:t>
                      </a:r>
                      <a:r>
                        <a:rPr lang="en-US" sz="1050" b="0" i="1" u="none" strike="noStrike" dirty="0" err="1">
                          <a:solidFill>
                            <a:srgbClr val="000000"/>
                          </a:solidFill>
                          <a:effectLst/>
                          <a:latin typeface="Times New Roman" panose="02020603050405020304" pitchFamily="18" charset="0"/>
                        </a:rPr>
                        <a:t>confusum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glutamicum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stationis</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ulcerans</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variabile</a:t>
                      </a:r>
                      <a:r>
                        <a:rPr lang="en-US" sz="1050" b="0" i="1" u="none" strike="noStrike" dirty="0">
                          <a:solidFill>
                            <a:srgbClr val="000000"/>
                          </a:solidFill>
                          <a:effectLst/>
                          <a:latin typeface="Times New Roman" panose="02020603050405020304" pitchFamily="18" charset="0"/>
                        </a:rPr>
                        <a:t>, C. xerosis</a:t>
                      </a:r>
                      <a:endParaRPr lang="en-US" sz="1050" b="0" i="0" u="none" strike="noStrike" dirty="0">
                        <a:solidFill>
                          <a:srgbClr val="000000"/>
                        </a:solidFill>
                        <a:effectLst/>
                        <a:latin typeface="Times New Roman" panose="02020603050405020304" pitchFamily="18" charset="0"/>
                      </a:endParaRPr>
                    </a:p>
                  </a:txBody>
                  <a:tcPr marL="4784" marR="4784" marT="47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99967644"/>
                  </a:ext>
                </a:extLst>
              </a:tr>
            </a:tbl>
          </a:graphicData>
        </a:graphic>
      </p:graphicFrame>
    </p:spTree>
    <p:extLst>
      <p:ext uri="{BB962C8B-B14F-4D97-AF65-F5344CB8AC3E}">
        <p14:creationId xmlns:p14="http://schemas.microsoft.com/office/powerpoint/2010/main" val="1990281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853549-C379-BB7A-8FB9-23FE50FB71B0}"/>
              </a:ext>
            </a:extLst>
          </p:cNvPr>
          <p:cNvGraphicFramePr>
            <a:graphicFrameLocks noGrp="1"/>
          </p:cNvGraphicFramePr>
          <p:nvPr/>
        </p:nvGraphicFramePr>
        <p:xfrm>
          <a:off x="450477" y="1263383"/>
          <a:ext cx="11291046" cy="4331233"/>
        </p:xfrm>
        <a:graphic>
          <a:graphicData uri="http://schemas.openxmlformats.org/drawingml/2006/table">
            <a:tbl>
              <a:tblPr/>
              <a:tblGrid>
                <a:gridCol w="93315">
                  <a:extLst>
                    <a:ext uri="{9D8B030D-6E8A-4147-A177-3AD203B41FA5}">
                      <a16:colId xmlns:a16="http://schemas.microsoft.com/office/drawing/2014/main" val="769865378"/>
                    </a:ext>
                  </a:extLst>
                </a:gridCol>
                <a:gridCol w="1374267">
                  <a:extLst>
                    <a:ext uri="{9D8B030D-6E8A-4147-A177-3AD203B41FA5}">
                      <a16:colId xmlns:a16="http://schemas.microsoft.com/office/drawing/2014/main" val="3395519013"/>
                    </a:ext>
                  </a:extLst>
                </a:gridCol>
                <a:gridCol w="576853">
                  <a:extLst>
                    <a:ext uri="{9D8B030D-6E8A-4147-A177-3AD203B41FA5}">
                      <a16:colId xmlns:a16="http://schemas.microsoft.com/office/drawing/2014/main" val="3042258614"/>
                    </a:ext>
                  </a:extLst>
                </a:gridCol>
                <a:gridCol w="746515">
                  <a:extLst>
                    <a:ext uri="{9D8B030D-6E8A-4147-A177-3AD203B41FA5}">
                      <a16:colId xmlns:a16="http://schemas.microsoft.com/office/drawing/2014/main" val="887935479"/>
                    </a:ext>
                  </a:extLst>
                </a:gridCol>
                <a:gridCol w="729549">
                  <a:extLst>
                    <a:ext uri="{9D8B030D-6E8A-4147-A177-3AD203B41FA5}">
                      <a16:colId xmlns:a16="http://schemas.microsoft.com/office/drawing/2014/main" val="3063093558"/>
                    </a:ext>
                  </a:extLst>
                </a:gridCol>
                <a:gridCol w="687133">
                  <a:extLst>
                    <a:ext uri="{9D8B030D-6E8A-4147-A177-3AD203B41FA5}">
                      <a16:colId xmlns:a16="http://schemas.microsoft.com/office/drawing/2014/main" val="771223911"/>
                    </a:ext>
                  </a:extLst>
                </a:gridCol>
                <a:gridCol w="805897">
                  <a:extLst>
                    <a:ext uri="{9D8B030D-6E8A-4147-A177-3AD203B41FA5}">
                      <a16:colId xmlns:a16="http://schemas.microsoft.com/office/drawing/2014/main" val="1602776892"/>
                    </a:ext>
                  </a:extLst>
                </a:gridCol>
                <a:gridCol w="797415">
                  <a:extLst>
                    <a:ext uri="{9D8B030D-6E8A-4147-A177-3AD203B41FA5}">
                      <a16:colId xmlns:a16="http://schemas.microsoft.com/office/drawing/2014/main" val="1677029251"/>
                    </a:ext>
                  </a:extLst>
                </a:gridCol>
                <a:gridCol w="746515">
                  <a:extLst>
                    <a:ext uri="{9D8B030D-6E8A-4147-A177-3AD203B41FA5}">
                      <a16:colId xmlns:a16="http://schemas.microsoft.com/office/drawing/2014/main" val="2277144127"/>
                    </a:ext>
                  </a:extLst>
                </a:gridCol>
                <a:gridCol w="746515">
                  <a:extLst>
                    <a:ext uri="{9D8B030D-6E8A-4147-A177-3AD203B41FA5}">
                      <a16:colId xmlns:a16="http://schemas.microsoft.com/office/drawing/2014/main" val="3850453408"/>
                    </a:ext>
                  </a:extLst>
                </a:gridCol>
                <a:gridCol w="814381">
                  <a:extLst>
                    <a:ext uri="{9D8B030D-6E8A-4147-A177-3AD203B41FA5}">
                      <a16:colId xmlns:a16="http://schemas.microsoft.com/office/drawing/2014/main" val="3960967241"/>
                    </a:ext>
                  </a:extLst>
                </a:gridCol>
                <a:gridCol w="916178">
                  <a:extLst>
                    <a:ext uri="{9D8B030D-6E8A-4147-A177-3AD203B41FA5}">
                      <a16:colId xmlns:a16="http://schemas.microsoft.com/office/drawing/2014/main" val="1315797940"/>
                    </a:ext>
                  </a:extLst>
                </a:gridCol>
                <a:gridCol w="729549">
                  <a:extLst>
                    <a:ext uri="{9D8B030D-6E8A-4147-A177-3AD203B41FA5}">
                      <a16:colId xmlns:a16="http://schemas.microsoft.com/office/drawing/2014/main" val="952564952"/>
                    </a:ext>
                  </a:extLst>
                </a:gridCol>
                <a:gridCol w="754999">
                  <a:extLst>
                    <a:ext uri="{9D8B030D-6E8A-4147-A177-3AD203B41FA5}">
                      <a16:colId xmlns:a16="http://schemas.microsoft.com/office/drawing/2014/main" val="472684645"/>
                    </a:ext>
                  </a:extLst>
                </a:gridCol>
                <a:gridCol w="771965">
                  <a:extLst>
                    <a:ext uri="{9D8B030D-6E8A-4147-A177-3AD203B41FA5}">
                      <a16:colId xmlns:a16="http://schemas.microsoft.com/office/drawing/2014/main" val="199688430"/>
                    </a:ext>
                  </a:extLst>
                </a:gridCol>
              </a:tblGrid>
              <a:tr h="1279106">
                <a:tc gridSpan="15">
                  <a:txBody>
                    <a:bodyPr/>
                    <a:lstStyle/>
                    <a:p>
                      <a:pPr algn="l" fontAlgn="ctr"/>
                      <a:r>
                        <a:rPr lang="en-US" sz="1100" b="1" i="0" u="none" strike="noStrike" dirty="0">
                          <a:solidFill>
                            <a:srgbClr val="000000"/>
                          </a:solidFill>
                          <a:effectLst/>
                          <a:latin typeface="Times New Roman" panose="02020603050405020304" pitchFamily="18" charset="0"/>
                        </a:rPr>
                        <a:t>Table 2. </a:t>
                      </a:r>
                      <a:r>
                        <a:rPr lang="en-US" sz="1100" b="0" i="0" u="none" strike="noStrike" dirty="0">
                          <a:solidFill>
                            <a:srgbClr val="000000"/>
                          </a:solidFill>
                          <a:effectLst/>
                          <a:latin typeface="Times New Roman" panose="02020603050405020304" pitchFamily="18" charset="0"/>
                        </a:rPr>
                        <a:t>Quarter-level prevalence of seven most common non-</a:t>
                      </a:r>
                      <a:r>
                        <a:rPr lang="en-US" sz="1100" b="0" i="1" u="none" strike="noStrike" dirty="0">
                          <a:solidFill>
                            <a:srgbClr val="000000"/>
                          </a:solidFill>
                          <a:effectLst/>
                          <a:latin typeface="Times New Roman" panose="02020603050405020304" pitchFamily="18" charset="0"/>
                        </a:rPr>
                        <a:t>aureus</a:t>
                      </a:r>
                      <a:r>
                        <a:rPr lang="en-US" sz="1100" b="0" i="0" u="none" strike="noStrike" dirty="0">
                          <a:solidFill>
                            <a:srgbClr val="000000"/>
                          </a:solidFill>
                          <a:effectLst/>
                          <a:latin typeface="Times New Roman" panose="02020603050405020304" pitchFamily="18" charset="0"/>
                        </a:rPr>
                        <a:t> staphylococci and mammaliicocci (NASM)</a:t>
                      </a:r>
                      <a:r>
                        <a:rPr lang="en-US" sz="1100" b="0" i="1" u="none" strike="noStrike" dirty="0">
                          <a:solidFill>
                            <a:srgbClr val="000000"/>
                          </a:solidFill>
                          <a:effectLst/>
                          <a:latin typeface="Times New Roman" panose="02020603050405020304" pitchFamily="18" charset="0"/>
                        </a:rPr>
                        <a:t> </a:t>
                      </a:r>
                      <a:r>
                        <a:rPr lang="en-US" sz="1100" b="0" i="0" u="none" strike="noStrike" dirty="0">
                          <a:solidFill>
                            <a:srgbClr val="000000"/>
                          </a:solidFill>
                          <a:effectLst/>
                          <a:latin typeface="Times New Roman" panose="02020603050405020304" pitchFamily="18" charset="0"/>
                        </a:rPr>
                        <a:t>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3935" marR="3935" marT="39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54914938"/>
                  </a:ext>
                </a:extLst>
              </a:tr>
              <a:tr h="236026">
                <a:tc gridSpan="2">
                  <a:txBody>
                    <a:bodyPr/>
                    <a:lstStyle/>
                    <a:p>
                      <a:pPr algn="l" fontAlgn="b"/>
                      <a:endParaRPr lang="en-US" sz="1200" b="0" i="0" u="none" strike="noStrike" dirty="0">
                        <a:solidFill>
                          <a:srgbClr val="000000"/>
                        </a:solidFill>
                        <a:effectLst/>
                        <a:latin typeface="Times New Roman" panose="02020603050405020304" pitchFamily="18" charset="0"/>
                      </a:endParaRPr>
                    </a:p>
                  </a:txBody>
                  <a:tcPr marL="3935" marR="3935" marT="393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r>
                        <a:rPr lang="en-US" sz="1100" b="0" i="0" u="none" strike="noStrike" dirty="0">
                          <a:solidFill>
                            <a:srgbClr val="000000"/>
                          </a:solidFill>
                          <a:effectLst/>
                          <a:latin typeface="Times New Roman" panose="02020603050405020304" pitchFamily="18" charset="0"/>
                        </a:rPr>
                        <a:t>TS-1</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TS-2</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TS-3</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TS-4</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TS-5</a:t>
                      </a: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 avg.</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BP-1</a:t>
                      </a:r>
                    </a:p>
                  </a:txBody>
                  <a:tcPr marL="3935" marR="3935" marT="3935"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BP-2</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BP-3</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BP-4</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BP-5</a:t>
                      </a: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 avg.</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Overall</a:t>
                      </a:r>
                    </a:p>
                  </a:txBody>
                  <a:tcPr marL="3935" marR="3935" marT="393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43526701"/>
                  </a:ext>
                </a:extLst>
              </a:tr>
              <a:tr h="220798">
                <a:tc gridSpan="2">
                  <a:txBody>
                    <a:bodyPr/>
                    <a:lstStyle/>
                    <a:p>
                      <a:pPr algn="l" fontAlgn="ctr"/>
                      <a:r>
                        <a:rPr lang="en-US" sz="1100" b="0" i="0" u="none" strike="noStrike">
                          <a:solidFill>
                            <a:srgbClr val="000000"/>
                          </a:solidFill>
                          <a:effectLst/>
                          <a:latin typeface="Times New Roman" panose="02020603050405020304" pitchFamily="18" charset="0"/>
                        </a:rPr>
                        <a:t>Num. farm visits</a:t>
                      </a:r>
                    </a:p>
                  </a:txBody>
                  <a:tcPr marL="3935" marR="3935" marT="393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15</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4</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2</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15</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30</a:t>
                      </a:r>
                    </a:p>
                  </a:txBody>
                  <a:tcPr marL="3935" marR="3935" marT="393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1842991"/>
                  </a:ext>
                </a:extLst>
              </a:tr>
              <a:tr h="220798">
                <a:tc gridSpan="2">
                  <a:txBody>
                    <a:bodyPr/>
                    <a:lstStyle/>
                    <a:p>
                      <a:pPr algn="l" fontAlgn="ctr"/>
                      <a:r>
                        <a:rPr lang="en-US" sz="1100" b="0" i="0" u="none" strike="noStrike" dirty="0">
                          <a:solidFill>
                            <a:srgbClr val="000000"/>
                          </a:solidFill>
                          <a:effectLst/>
                          <a:latin typeface="Times New Roman" panose="02020603050405020304" pitchFamily="18" charset="0"/>
                        </a:rPr>
                        <a:t>NASM species</a:t>
                      </a:r>
                    </a:p>
                  </a:txBody>
                  <a:tcPr marL="3935" marR="3935" marT="3935"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 </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 </a:t>
                      </a:r>
                    </a:p>
                  </a:txBody>
                  <a:tcPr marL="3935" marR="3935" marT="393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5320627"/>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chromogenes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6 (5.3-6.3)</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13.1 (11.7-15.9)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16.2 (14.9-16.8)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8.8 (7.1-8.9)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15.5 (13.8-15.5)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13.1 (5.3-16.8)</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15.2 (13.3-21.7)</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7.8 (6.5-10.1)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19.5 (17.5-21.8)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15.9 (14.3-17.4)</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16.8 (16.1-17.6)</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16.1 (6.5-21.8)</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14.6 (5.3-21.8)</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961185398"/>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haemolyticus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(0.8-1.7)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3.1 (2.4-4.8)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3 (2.1-3.3)</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3.3 (2.7-3.5)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(0-1.9)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2.7 (0-4.8)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1.3 (0-4.8)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957866156"/>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simulans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3.2 (2.5-4.3)</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3.2 (3.1-3.5)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(0-4.3)</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2.4 (2.3-2.4)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 (0.8-1.9)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(0-4.3)</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6917155"/>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equorum</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3.7 (1.7-3.7)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913907996"/>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agnetis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 (1.8-2.1)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(0-2.1)</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2.4 (0.8-3.6)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1.1 (0-2)</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0.8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0.8 (0-3.6)</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74096840"/>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devriesei</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1.9 (1.7-2.7)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(0.8-2.4)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(0-2.4)</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01183687"/>
                  </a:ext>
                </a:extLst>
              </a:tr>
              <a:tr h="228411">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warneri</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2.5 (2.4-2.6)</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(0.8-2.4)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(0-2.4)</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(0-2.6)</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9648424"/>
                  </a:ext>
                </a:extLst>
              </a:tr>
            </a:tbl>
          </a:graphicData>
        </a:graphic>
      </p:graphicFrame>
    </p:spTree>
    <p:extLst>
      <p:ext uri="{BB962C8B-B14F-4D97-AF65-F5344CB8AC3E}">
        <p14:creationId xmlns:p14="http://schemas.microsoft.com/office/powerpoint/2010/main" val="2062118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3F33D31E-2EDC-92EE-30D6-C7D203CEB100}"/>
              </a:ext>
            </a:extLst>
          </p:cNvPr>
          <p:cNvGraphicFramePr>
            <a:graphicFrameLocks noGrp="1"/>
          </p:cNvGraphicFramePr>
          <p:nvPr/>
        </p:nvGraphicFramePr>
        <p:xfrm>
          <a:off x="298073" y="0"/>
          <a:ext cx="11595853" cy="6712769"/>
        </p:xfrm>
        <a:graphic>
          <a:graphicData uri="http://schemas.openxmlformats.org/drawingml/2006/table">
            <a:tbl>
              <a:tblPr/>
              <a:tblGrid>
                <a:gridCol w="236651">
                  <a:extLst>
                    <a:ext uri="{9D8B030D-6E8A-4147-A177-3AD203B41FA5}">
                      <a16:colId xmlns:a16="http://schemas.microsoft.com/office/drawing/2014/main" val="1246780524"/>
                    </a:ext>
                  </a:extLst>
                </a:gridCol>
                <a:gridCol w="1394084">
                  <a:extLst>
                    <a:ext uri="{9D8B030D-6E8A-4147-A177-3AD203B41FA5}">
                      <a16:colId xmlns:a16="http://schemas.microsoft.com/office/drawing/2014/main" val="552233872"/>
                    </a:ext>
                  </a:extLst>
                </a:gridCol>
                <a:gridCol w="585171">
                  <a:extLst>
                    <a:ext uri="{9D8B030D-6E8A-4147-A177-3AD203B41FA5}">
                      <a16:colId xmlns:a16="http://schemas.microsoft.com/office/drawing/2014/main" val="3238930973"/>
                    </a:ext>
                  </a:extLst>
                </a:gridCol>
                <a:gridCol w="757280">
                  <a:extLst>
                    <a:ext uri="{9D8B030D-6E8A-4147-A177-3AD203B41FA5}">
                      <a16:colId xmlns:a16="http://schemas.microsoft.com/office/drawing/2014/main" val="2616052651"/>
                    </a:ext>
                  </a:extLst>
                </a:gridCol>
                <a:gridCol w="740070">
                  <a:extLst>
                    <a:ext uri="{9D8B030D-6E8A-4147-A177-3AD203B41FA5}">
                      <a16:colId xmlns:a16="http://schemas.microsoft.com/office/drawing/2014/main" val="2468352080"/>
                    </a:ext>
                  </a:extLst>
                </a:gridCol>
                <a:gridCol w="697041">
                  <a:extLst>
                    <a:ext uri="{9D8B030D-6E8A-4147-A177-3AD203B41FA5}">
                      <a16:colId xmlns:a16="http://schemas.microsoft.com/office/drawing/2014/main" val="3073993061"/>
                    </a:ext>
                  </a:extLst>
                </a:gridCol>
                <a:gridCol w="817519">
                  <a:extLst>
                    <a:ext uri="{9D8B030D-6E8A-4147-A177-3AD203B41FA5}">
                      <a16:colId xmlns:a16="http://schemas.microsoft.com/office/drawing/2014/main" val="4134336101"/>
                    </a:ext>
                  </a:extLst>
                </a:gridCol>
                <a:gridCol w="808913">
                  <a:extLst>
                    <a:ext uri="{9D8B030D-6E8A-4147-A177-3AD203B41FA5}">
                      <a16:colId xmlns:a16="http://schemas.microsoft.com/office/drawing/2014/main" val="886534469"/>
                    </a:ext>
                  </a:extLst>
                </a:gridCol>
                <a:gridCol w="757280">
                  <a:extLst>
                    <a:ext uri="{9D8B030D-6E8A-4147-A177-3AD203B41FA5}">
                      <a16:colId xmlns:a16="http://schemas.microsoft.com/office/drawing/2014/main" val="278221316"/>
                    </a:ext>
                  </a:extLst>
                </a:gridCol>
                <a:gridCol w="757280">
                  <a:extLst>
                    <a:ext uri="{9D8B030D-6E8A-4147-A177-3AD203B41FA5}">
                      <a16:colId xmlns:a16="http://schemas.microsoft.com/office/drawing/2014/main" val="675861697"/>
                    </a:ext>
                  </a:extLst>
                </a:gridCol>
                <a:gridCol w="826123">
                  <a:extLst>
                    <a:ext uri="{9D8B030D-6E8A-4147-A177-3AD203B41FA5}">
                      <a16:colId xmlns:a16="http://schemas.microsoft.com/office/drawing/2014/main" val="3386610503"/>
                    </a:ext>
                  </a:extLst>
                </a:gridCol>
                <a:gridCol w="929389">
                  <a:extLst>
                    <a:ext uri="{9D8B030D-6E8A-4147-A177-3AD203B41FA5}">
                      <a16:colId xmlns:a16="http://schemas.microsoft.com/office/drawing/2014/main" val="397136886"/>
                    </a:ext>
                  </a:extLst>
                </a:gridCol>
                <a:gridCol w="740070">
                  <a:extLst>
                    <a:ext uri="{9D8B030D-6E8A-4147-A177-3AD203B41FA5}">
                      <a16:colId xmlns:a16="http://schemas.microsoft.com/office/drawing/2014/main" val="3077714905"/>
                    </a:ext>
                  </a:extLst>
                </a:gridCol>
                <a:gridCol w="765886">
                  <a:extLst>
                    <a:ext uri="{9D8B030D-6E8A-4147-A177-3AD203B41FA5}">
                      <a16:colId xmlns:a16="http://schemas.microsoft.com/office/drawing/2014/main" val="743006630"/>
                    </a:ext>
                  </a:extLst>
                </a:gridCol>
                <a:gridCol w="783096">
                  <a:extLst>
                    <a:ext uri="{9D8B030D-6E8A-4147-A177-3AD203B41FA5}">
                      <a16:colId xmlns:a16="http://schemas.microsoft.com/office/drawing/2014/main" val="2461273884"/>
                    </a:ext>
                  </a:extLst>
                </a:gridCol>
              </a:tblGrid>
              <a:tr h="1115566">
                <a:tc gridSpan="15">
                  <a:txBody>
                    <a:bodyPr/>
                    <a:lstStyle/>
                    <a:p>
                      <a:pPr algn="l" fontAlgn="ctr"/>
                      <a:r>
                        <a:rPr lang="en-US" sz="1000" b="1" i="0" u="none" strike="noStrike" dirty="0">
                          <a:solidFill>
                            <a:srgbClr val="000000"/>
                          </a:solidFill>
                          <a:effectLst/>
                          <a:latin typeface="Times New Roman" panose="02020603050405020304" pitchFamily="18" charset="0"/>
                        </a:rPr>
                        <a:t>Table 1. </a:t>
                      </a:r>
                      <a:r>
                        <a:rPr lang="en-US" sz="1000" b="0" i="0" u="none" strike="noStrike" dirty="0">
                          <a:solidFill>
                            <a:srgbClr val="000000"/>
                          </a:solidFill>
                          <a:effectLst/>
                          <a:latin typeface="Times New Roman" panose="02020603050405020304" pitchFamily="18" charset="0"/>
                        </a:rPr>
                        <a:t>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3860" marR="3860" marT="3860"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07243530"/>
                  </a:ext>
                </a:extLst>
              </a:tr>
              <a:tr h="205849">
                <a:tc gridSpan="2">
                  <a:txBody>
                    <a:bodyPr/>
                    <a:lstStyle/>
                    <a:p>
                      <a:pPr algn="l" fontAlgn="b"/>
                      <a:endParaRPr lang="en-US" sz="1050" b="0" i="0" u="none" strike="noStrike">
                        <a:solidFill>
                          <a:srgbClr val="000000"/>
                        </a:solidFill>
                        <a:effectLst/>
                        <a:latin typeface="Times New Roman" panose="02020603050405020304" pitchFamily="18" charset="0"/>
                      </a:endParaRPr>
                    </a:p>
                  </a:txBody>
                  <a:tcPr marL="3860" marR="3860" marT="3860" marB="0" anchor="b">
                    <a:lnL>
                      <a:noFill/>
                    </a:lnL>
                    <a:lnR>
                      <a:noFill/>
                    </a:lnR>
                    <a:lnT>
                      <a:noFill/>
                    </a:lnT>
                    <a:lnB>
                      <a:noFill/>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Times New Roman" panose="02020603050405020304" pitchFamily="18" charset="0"/>
                        </a:rPr>
                        <a:t>TS-1</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TS-5</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 avg.</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BP-1</a:t>
                      </a: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BP-5</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 avg.</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Overall</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518052213"/>
                  </a:ext>
                </a:extLst>
              </a:tr>
              <a:tr h="192568">
                <a:tc gridSpan="2">
                  <a:txBody>
                    <a:bodyPr/>
                    <a:lstStyle/>
                    <a:p>
                      <a:pPr algn="l" fontAlgn="ctr"/>
                      <a:r>
                        <a:rPr lang="en-US" sz="1000" b="0" i="0" u="none" strike="noStrike">
                          <a:solidFill>
                            <a:srgbClr val="000000"/>
                          </a:solidFill>
                          <a:effectLst/>
                          <a:latin typeface="Times New Roman" panose="02020603050405020304" pitchFamily="18" charset="0"/>
                        </a:rPr>
                        <a:t>Num. farm visits</a:t>
                      </a:r>
                    </a:p>
                  </a:txBody>
                  <a:tcPr marL="3860" marR="3860" marT="3860" marB="0" anchor="ctr">
                    <a:lnL>
                      <a:noFill/>
                    </a:lnL>
                    <a:lnR>
                      <a:noFill/>
                    </a:lnR>
                    <a:lnT>
                      <a:noFill/>
                    </a:lnT>
                    <a:lnB>
                      <a:noFill/>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15</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15</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30</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46044142"/>
                  </a:ext>
                </a:extLst>
              </a:tr>
              <a:tr h="192568">
                <a:tc gridSpan="2">
                  <a:txBody>
                    <a:bodyPr/>
                    <a:lstStyle/>
                    <a:p>
                      <a:pPr algn="l" fontAlgn="ctr"/>
                      <a:r>
                        <a:rPr lang="en-US" sz="1000" b="0" i="0" u="none" strike="noStrike">
                          <a:solidFill>
                            <a:srgbClr val="000000"/>
                          </a:solidFill>
                          <a:effectLst/>
                          <a:latin typeface="Times New Roman" panose="02020603050405020304" pitchFamily="18" charset="0"/>
                        </a:rPr>
                        <a:t>Pathogen (group)</a:t>
                      </a:r>
                    </a:p>
                  </a:txBody>
                  <a:tcPr marL="3860" marR="3860" marT="3860" marB="0" anchor="ctr">
                    <a:lnL>
                      <a:noFill/>
                    </a:lnL>
                    <a:lnR>
                      <a:noFill/>
                    </a:lnR>
                    <a:lnT>
                      <a:noFill/>
                    </a:lnT>
                    <a:lnB>
                      <a:noFill/>
                    </a:lnB>
                    <a:noFill/>
                  </a:tcPr>
                </a:tc>
                <a:tc hMerge="1">
                  <a:txBody>
                    <a:bodyPr/>
                    <a:lstStyle/>
                    <a:p>
                      <a:endParaRPr lang="en-US"/>
                    </a:p>
                  </a:txBody>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259287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agnetis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 (1.8-2.1)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2.4 (0.8-3.6)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1.1 (0-2)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36686952"/>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auricularis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28380866"/>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capitis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576406195"/>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chromogenes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6 (5.3-6.3)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13.1 (11.7-15.9)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16.2 (14.9-16.8)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8.8 (7.1-8.9)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15.5 (13.8-15.5)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13.1 (5.3-16.8)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15.2 (13.3-21.7)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dirty="0">
                          <a:solidFill>
                            <a:srgbClr val="000000"/>
                          </a:solidFill>
                          <a:effectLst/>
                          <a:latin typeface="Times New Roman" panose="02020603050405020304" pitchFamily="18" charset="0"/>
                          <a:cs typeface="Times New Roman" panose="02020603050405020304" pitchFamily="18" charset="0"/>
                        </a:rPr>
                        <a:t>7.8 (6.5-10.1)</a:t>
                      </a:r>
                      <a:endParaRPr lang="en-US" sz="1000" b="0" i="0" u="none" strike="noStrike" dirty="0">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19.5 (17.5-21.8)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15.9 (14.3-17.4)</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16.8 (16.1-17.6)</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16.1 (6.5-21.8)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14.6 (5.3-21.8)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7318245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cohnii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866545408"/>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devriesei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1.9 (1.7-2.7)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1036257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epidermidis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67083334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equorum</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3.7 (1.7-3.7)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787388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gallinarum</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1974231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haemolyticus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(0.8-1.7)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3.1 (2.4-4.8)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 (2.1-3.3)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3.3 (2.7-3.5)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(0-1.9)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2.7 (0-4.8)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 (0-4.8)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9450542"/>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hominis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41561206"/>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hyicus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55114920"/>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pseudintermedius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833297453"/>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saprophyticus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35074945"/>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simulans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3.2 (2.5-4.3)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3.2 (3.1-3.5)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(0-4.3)</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2.4 (2.3-2.4)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 (0.8-1.9)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(0-4.3)</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96339604"/>
                  </a:ext>
                </a:extLst>
              </a:tr>
              <a:tr h="332015">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succinus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418849349"/>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warneri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2.5 (2.4-2.6)</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(0.8-2.4)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250302828"/>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xylosus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0.5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1645929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fleurettii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8148585"/>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sciuri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96559628"/>
                  </a:ext>
                </a:extLst>
              </a:tr>
              <a:tr h="199209">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vitilinus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dirty="0">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0883780"/>
                  </a:ext>
                </a:extLst>
              </a:tr>
            </a:tbl>
          </a:graphicData>
        </a:graphic>
      </p:graphicFrame>
    </p:spTree>
    <p:extLst>
      <p:ext uri="{BB962C8B-B14F-4D97-AF65-F5344CB8AC3E}">
        <p14:creationId xmlns:p14="http://schemas.microsoft.com/office/powerpoint/2010/main" val="722098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39144B4-849C-BB15-7B1E-0A985AAED646}"/>
              </a:ext>
            </a:extLst>
          </p:cNvPr>
          <p:cNvGraphicFramePr>
            <a:graphicFrameLocks noGrp="1"/>
          </p:cNvGraphicFramePr>
          <p:nvPr/>
        </p:nvGraphicFramePr>
        <p:xfrm>
          <a:off x="886455" y="1253327"/>
          <a:ext cx="10419090" cy="4351345"/>
        </p:xfrm>
        <a:graphic>
          <a:graphicData uri="http://schemas.openxmlformats.org/drawingml/2006/table">
            <a:tbl>
              <a:tblPr/>
              <a:tblGrid>
                <a:gridCol w="453004">
                  <a:extLst>
                    <a:ext uri="{9D8B030D-6E8A-4147-A177-3AD203B41FA5}">
                      <a16:colId xmlns:a16="http://schemas.microsoft.com/office/drawing/2014/main" val="2783322443"/>
                    </a:ext>
                  </a:extLst>
                </a:gridCol>
                <a:gridCol w="1035437">
                  <a:extLst>
                    <a:ext uri="{9D8B030D-6E8A-4147-A177-3AD203B41FA5}">
                      <a16:colId xmlns:a16="http://schemas.microsoft.com/office/drawing/2014/main" val="2632638238"/>
                    </a:ext>
                  </a:extLst>
                </a:gridCol>
                <a:gridCol w="686973">
                  <a:extLst>
                    <a:ext uri="{9D8B030D-6E8A-4147-A177-3AD203B41FA5}">
                      <a16:colId xmlns:a16="http://schemas.microsoft.com/office/drawing/2014/main" val="4132555270"/>
                    </a:ext>
                  </a:extLst>
                </a:gridCol>
                <a:gridCol w="686973">
                  <a:extLst>
                    <a:ext uri="{9D8B030D-6E8A-4147-A177-3AD203B41FA5}">
                      <a16:colId xmlns:a16="http://schemas.microsoft.com/office/drawing/2014/main" val="3012195948"/>
                    </a:ext>
                  </a:extLst>
                </a:gridCol>
                <a:gridCol w="686973">
                  <a:extLst>
                    <a:ext uri="{9D8B030D-6E8A-4147-A177-3AD203B41FA5}">
                      <a16:colId xmlns:a16="http://schemas.microsoft.com/office/drawing/2014/main" val="736821284"/>
                    </a:ext>
                  </a:extLst>
                </a:gridCol>
                <a:gridCol w="686973">
                  <a:extLst>
                    <a:ext uri="{9D8B030D-6E8A-4147-A177-3AD203B41FA5}">
                      <a16:colId xmlns:a16="http://schemas.microsoft.com/office/drawing/2014/main" val="1937847724"/>
                    </a:ext>
                  </a:extLst>
                </a:gridCol>
                <a:gridCol w="686973">
                  <a:extLst>
                    <a:ext uri="{9D8B030D-6E8A-4147-A177-3AD203B41FA5}">
                      <a16:colId xmlns:a16="http://schemas.microsoft.com/office/drawing/2014/main" val="2677457119"/>
                    </a:ext>
                  </a:extLst>
                </a:gridCol>
                <a:gridCol w="686973">
                  <a:extLst>
                    <a:ext uri="{9D8B030D-6E8A-4147-A177-3AD203B41FA5}">
                      <a16:colId xmlns:a16="http://schemas.microsoft.com/office/drawing/2014/main" val="2264172831"/>
                    </a:ext>
                  </a:extLst>
                </a:gridCol>
                <a:gridCol w="686973">
                  <a:extLst>
                    <a:ext uri="{9D8B030D-6E8A-4147-A177-3AD203B41FA5}">
                      <a16:colId xmlns:a16="http://schemas.microsoft.com/office/drawing/2014/main" val="3098057036"/>
                    </a:ext>
                  </a:extLst>
                </a:gridCol>
                <a:gridCol w="686973">
                  <a:extLst>
                    <a:ext uri="{9D8B030D-6E8A-4147-A177-3AD203B41FA5}">
                      <a16:colId xmlns:a16="http://schemas.microsoft.com/office/drawing/2014/main" val="1532755242"/>
                    </a:ext>
                  </a:extLst>
                </a:gridCol>
                <a:gridCol w="686973">
                  <a:extLst>
                    <a:ext uri="{9D8B030D-6E8A-4147-A177-3AD203B41FA5}">
                      <a16:colId xmlns:a16="http://schemas.microsoft.com/office/drawing/2014/main" val="910653754"/>
                    </a:ext>
                  </a:extLst>
                </a:gridCol>
                <a:gridCol w="686973">
                  <a:extLst>
                    <a:ext uri="{9D8B030D-6E8A-4147-A177-3AD203B41FA5}">
                      <a16:colId xmlns:a16="http://schemas.microsoft.com/office/drawing/2014/main" val="3437854870"/>
                    </a:ext>
                  </a:extLst>
                </a:gridCol>
                <a:gridCol w="686973">
                  <a:extLst>
                    <a:ext uri="{9D8B030D-6E8A-4147-A177-3AD203B41FA5}">
                      <a16:colId xmlns:a16="http://schemas.microsoft.com/office/drawing/2014/main" val="865365898"/>
                    </a:ext>
                  </a:extLst>
                </a:gridCol>
                <a:gridCol w="686973">
                  <a:extLst>
                    <a:ext uri="{9D8B030D-6E8A-4147-A177-3AD203B41FA5}">
                      <a16:colId xmlns:a16="http://schemas.microsoft.com/office/drawing/2014/main" val="2753979477"/>
                    </a:ext>
                  </a:extLst>
                </a:gridCol>
                <a:gridCol w="686973">
                  <a:extLst>
                    <a:ext uri="{9D8B030D-6E8A-4147-A177-3AD203B41FA5}">
                      <a16:colId xmlns:a16="http://schemas.microsoft.com/office/drawing/2014/main" val="3178815244"/>
                    </a:ext>
                  </a:extLst>
                </a:gridCol>
              </a:tblGrid>
              <a:tr h="672648">
                <a:tc gridSpan="15">
                  <a:txBody>
                    <a:bodyPr/>
                    <a:lstStyle/>
                    <a:p>
                      <a:pPr algn="l" fontAlgn="ctr"/>
                      <a:r>
                        <a:rPr lang="en-US" sz="700" b="0" i="0" u="none" strike="noStrike">
                          <a:solidFill>
                            <a:srgbClr val="000000"/>
                          </a:solidFill>
                          <a:effectLst/>
                          <a:latin typeface="Times New Roman" panose="02020603050405020304" pitchFamily="18" charset="0"/>
                        </a:rPr>
                        <a:t>Table 1. 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77323756"/>
                  </a:ext>
                </a:extLst>
              </a:tr>
              <a:tr h="143808">
                <a:tc gridSpan="2">
                  <a:txBody>
                    <a:bodyPr/>
                    <a:lstStyle/>
                    <a:p>
                      <a:pPr algn="l" fontAlgn="b"/>
                      <a:endParaRPr lang="en-US" sz="900" b="0" i="0" u="none" strike="noStrike">
                        <a:solidFill>
                          <a:srgbClr val="000000"/>
                        </a:solidFill>
                        <a:effectLst/>
                        <a:latin typeface="Times New Roman" panose="02020603050405020304" pitchFamily="18" charset="0"/>
                      </a:endParaRPr>
                    </a:p>
                  </a:txBody>
                  <a:tcPr marL="4639" marR="4639" marT="4639" marB="0" anchor="b">
                    <a:lnL>
                      <a:noFill/>
                    </a:lnL>
                    <a:lnR>
                      <a:noFill/>
                    </a:lnR>
                    <a:lnT>
                      <a:noFill/>
                    </a:lnT>
                    <a:lnB>
                      <a:noFill/>
                    </a:lnB>
                    <a:noFill/>
                  </a:tcPr>
                </a:tc>
                <a:tc hMerge="1">
                  <a:txBody>
                    <a:bodyPr/>
                    <a:lstStyle/>
                    <a:p>
                      <a:endParaRPr lang="en-US"/>
                    </a:p>
                  </a:txBody>
                  <a:tcPr/>
                </a:tc>
                <a:tc>
                  <a:txBody>
                    <a:bodyPr/>
                    <a:lstStyle/>
                    <a:p>
                      <a:pPr algn="ctr" fontAlgn="ctr"/>
                      <a:r>
                        <a:rPr lang="en-US" sz="700" b="0" i="0" u="none" strike="noStrike">
                          <a:solidFill>
                            <a:srgbClr val="000000"/>
                          </a:solidFill>
                          <a:effectLst/>
                          <a:latin typeface="Times New Roman" panose="02020603050405020304" pitchFamily="18" charset="0"/>
                        </a:rPr>
                        <a:t>TS-1</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TS-5</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 avg.</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BP-1</a:t>
                      </a: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BP-5</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 avg.</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Overall</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14375613"/>
                  </a:ext>
                </a:extLst>
              </a:tr>
              <a:tr h="134530">
                <a:tc gridSpan="2">
                  <a:txBody>
                    <a:bodyPr/>
                    <a:lstStyle/>
                    <a:p>
                      <a:pPr algn="l" fontAlgn="ctr"/>
                      <a:r>
                        <a:rPr lang="en-US" sz="700" b="0" i="0" u="none" strike="noStrike">
                          <a:solidFill>
                            <a:srgbClr val="000000"/>
                          </a:solidFill>
                          <a:effectLst/>
                          <a:latin typeface="Times New Roman" panose="02020603050405020304" pitchFamily="18" charset="0"/>
                        </a:rPr>
                        <a:t>Num. farm visits</a:t>
                      </a:r>
                    </a:p>
                  </a:txBody>
                  <a:tcPr marL="4639" marR="4639" marT="4639" marB="0" anchor="ctr">
                    <a:lnL>
                      <a:noFill/>
                    </a:lnL>
                    <a:lnR>
                      <a:noFill/>
                    </a:lnR>
                    <a:lnT>
                      <a:noFill/>
                    </a:lnT>
                    <a:lnB>
                      <a:noFill/>
                    </a:lnB>
                    <a:noFill/>
                  </a:tcPr>
                </a:tc>
                <a:tc hMerge="1">
                  <a:txBody>
                    <a:bodyPr/>
                    <a:lstStyle/>
                    <a:p>
                      <a:endParaRPr lang="en-US"/>
                    </a:p>
                  </a:txBody>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15</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15</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30</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3154106"/>
                  </a:ext>
                </a:extLst>
              </a:tr>
              <a:tr h="134530">
                <a:tc gridSpan="2">
                  <a:txBody>
                    <a:bodyPr/>
                    <a:lstStyle/>
                    <a:p>
                      <a:pPr algn="l" fontAlgn="ctr"/>
                      <a:r>
                        <a:rPr lang="en-US" sz="700" b="0" i="0" u="none" strike="noStrike">
                          <a:solidFill>
                            <a:srgbClr val="000000"/>
                          </a:solidFill>
                          <a:effectLst/>
                          <a:latin typeface="Times New Roman" panose="02020603050405020304" pitchFamily="18" charset="0"/>
                        </a:rPr>
                        <a:t>Pathogen (group)</a:t>
                      </a:r>
                    </a:p>
                  </a:txBody>
                  <a:tcPr marL="4639" marR="4639" marT="4639" marB="0" anchor="ctr">
                    <a:lnL>
                      <a:noFill/>
                    </a:lnL>
                    <a:lnR>
                      <a:noFill/>
                    </a:lnR>
                    <a:lnT>
                      <a:noFill/>
                    </a:lnT>
                    <a:lnB>
                      <a:noFill/>
                    </a:lnB>
                    <a:noFill/>
                  </a:tcPr>
                </a:tc>
                <a:tc hMerge="1">
                  <a:txBody>
                    <a:bodyPr/>
                    <a:lstStyle/>
                    <a:p>
                      <a:endParaRPr lang="en-US"/>
                    </a:p>
                  </a:txBody>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65818398"/>
                  </a:ext>
                </a:extLst>
              </a:tr>
              <a:tr h="282976">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Non-</a:t>
                      </a:r>
                      <a:r>
                        <a:rPr lang="en-US" sz="700" b="0" i="1" u="none" strike="noStrike">
                          <a:solidFill>
                            <a:srgbClr val="000000"/>
                          </a:solidFill>
                          <a:effectLst/>
                          <a:latin typeface="Times New Roman" panose="02020603050405020304" pitchFamily="18" charset="0"/>
                        </a:rPr>
                        <a:t>aureus</a:t>
                      </a:r>
                      <a:r>
                        <a:rPr lang="en-US" sz="700" b="0" i="0" u="none" strike="noStrike">
                          <a:solidFill>
                            <a:srgbClr val="000000"/>
                          </a:solidFill>
                          <a:effectLst/>
                          <a:latin typeface="Times New Roman" panose="02020603050405020304" pitchFamily="18" charset="0"/>
                        </a:rPr>
                        <a:t> staphylococci and mammaliicocci</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10 (9.7-10.4)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19.6 (16.7-23.2)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(22.3-25.6)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15.8 (14.2-18.5)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20.4 (19-24.5)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19 (9.7-25.6)</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24.8 (21.9-39.8)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14.1 (12.8-18.2)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23.6 (21.9-25.5)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19.4 (17.6-21.1)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20.6 (19.4-22.4)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21.1 (12.8-39.8)</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20 (9.7-39.8)</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64914527"/>
                  </a:ext>
                </a:extLst>
              </a:tr>
              <a:tr h="134530">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Streptococcus uberis</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5.6 (5-6.1)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 (4-5.1)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(2.4-2.6)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(0.9-6.1)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3.6 (3.2-5.5)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4.2 (1.1-6.1)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(1.8-3.5)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5.3 (4-5.6)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3.6 (0-6.1)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3.4 (0-6.1)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86674246"/>
                  </a:ext>
                </a:extLst>
              </a:tr>
              <a:tr h="204114">
                <a:tc>
                  <a:txBody>
                    <a:bodyPr/>
                    <a:lstStyle/>
                    <a:p>
                      <a:pPr algn="l" fontAlgn="b"/>
                      <a:endParaRPr lang="en-US" sz="900" b="0" i="0" u="none" strike="noStrike">
                        <a:solidFill>
                          <a:srgbClr val="000000"/>
                        </a:solidFill>
                        <a:effectLst/>
                        <a:latin typeface="Times New Roman" panose="02020603050405020304" pitchFamily="18" charset="0"/>
                      </a:endParaRPr>
                    </a:p>
                  </a:txBody>
                  <a:tcPr marL="4639" marR="4639" marT="4639" marB="0" anchor="b">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Staphylococcus aureus</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3.5 (3.1-4)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 (1.7-2.4)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 (3.4-4.1)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3.5 (3.2-3.9)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3.2 (0.9-4.1)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4.8 (4.7-8.4)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13.1 (11.7-14.1)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 (0.9-1.7)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2.6 (0-14.1)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3.2 (0-14.1)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71212441"/>
                  </a:ext>
                </a:extLst>
              </a:tr>
              <a:tr h="222670">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Corynebacterium</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3</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 (0.9-6.3)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7.5 (6.7-11)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(0.8-2.6)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(0-11)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(0-8.4)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11.5 (5.3-20.2)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(0-20.2)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65955880"/>
                  </a:ext>
                </a:extLst>
              </a:tr>
              <a:tr h="22730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gram-positive bacteria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2.1 (1-4.3)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 (0.8-1.8)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5789641"/>
                  </a:ext>
                </a:extLst>
              </a:tr>
              <a:tr h="204114">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Streptococcus dysgalactiae</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3.3 (2.8-7.3)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1.7 (0.8-1.7)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(0-7.3)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(1.1-2)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(0-7.3)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39912472"/>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Aerococcus</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1</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(0-3.7)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73118571"/>
                  </a:ext>
                </a:extLst>
              </a:tr>
              <a:tr h="338644">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streptococcal and streptococcal-like organisms</a:t>
                      </a:r>
                      <a:r>
                        <a:rPr lang="en-US" sz="700" b="0" i="0" u="none" strike="noStrike" baseline="30000">
                          <a:solidFill>
                            <a:srgbClr val="000000"/>
                          </a:solidFill>
                          <a:effectLst/>
                          <a:latin typeface="Times New Roman" panose="02020603050405020304" pitchFamily="18" charset="0"/>
                        </a:rPr>
                        <a:t>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61169542"/>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Kocuria</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4</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(0-3.5)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(0-3.5)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(0-3.5)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87357019"/>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Coliforms</a:t>
                      </a:r>
                      <a:r>
                        <a:rPr lang="en-US" sz="700" b="0" i="0" u="none" strike="noStrike" baseline="30000">
                          <a:solidFill>
                            <a:srgbClr val="000000"/>
                          </a:solidFill>
                          <a:effectLst/>
                          <a:latin typeface="Times New Roman" panose="02020603050405020304" pitchFamily="18" charset="0"/>
                        </a:rPr>
                        <a:t>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1.1 (1-2)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1.8 (0-2.4)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26090797"/>
                  </a:ext>
                </a:extLst>
              </a:tr>
              <a:tr h="22730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gram-negative bacteria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19876436"/>
                  </a:ext>
                </a:extLst>
              </a:tr>
              <a:tr h="134530">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Candida rugosa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3830718"/>
                  </a:ext>
                </a:extLst>
              </a:tr>
              <a:tr h="13916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Unable to be identified</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1505736"/>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1 </a:t>
                      </a:r>
                      <a:r>
                        <a:rPr lang="en-US" sz="700" b="0" i="1" u="none" strike="noStrike">
                          <a:solidFill>
                            <a:srgbClr val="000000"/>
                          </a:solidFill>
                          <a:effectLst/>
                          <a:latin typeface="Times New Roman" panose="02020603050405020304" pitchFamily="18" charset="0"/>
                        </a:rPr>
                        <a:t>Aerococcus </a:t>
                      </a:r>
                      <a:r>
                        <a:rPr lang="en-US" sz="700" b="0" i="0" u="none" strike="noStrike">
                          <a:solidFill>
                            <a:srgbClr val="000000"/>
                          </a:solidFill>
                          <a:effectLst/>
                          <a:latin typeface="Times New Roman" panose="02020603050405020304" pitchFamily="18" charset="0"/>
                        </a:rPr>
                        <a:t>sp. (genus-level identification only), </a:t>
                      </a:r>
                      <a:r>
                        <a:rPr lang="en-US" sz="700" b="0" i="1" u="none" strike="noStrike">
                          <a:solidFill>
                            <a:srgbClr val="000000"/>
                          </a:solidFill>
                          <a:effectLst/>
                          <a:latin typeface="Times New Roman" panose="02020603050405020304" pitchFamily="18" charset="0"/>
                        </a:rPr>
                        <a:t>Aerococcus viridans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5165471"/>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2</a:t>
                      </a:r>
                      <a:r>
                        <a:rPr lang="en-US" sz="700" b="0" i="1" u="none" strike="noStrike">
                          <a:solidFill>
                            <a:srgbClr val="000000"/>
                          </a:solidFill>
                          <a:effectLst/>
                          <a:latin typeface="Times New Roman" panose="02020603050405020304" pitchFamily="18" charset="0"/>
                        </a:rPr>
                        <a:t> </a:t>
                      </a:r>
                      <a:r>
                        <a:rPr lang="en-US" sz="700" b="0" i="0" u="none" strike="noStrike">
                          <a:solidFill>
                            <a:srgbClr val="000000"/>
                          </a:solidFill>
                          <a:effectLst/>
                          <a:latin typeface="Times New Roman" panose="02020603050405020304" pitchFamily="18" charset="0"/>
                        </a:rPr>
                        <a:t>Other streptococcal and streptococcal-like organisms not listed separately: </a:t>
                      </a:r>
                      <a:r>
                        <a:rPr lang="en-US" sz="700" b="0" i="1" u="none" strike="noStrike">
                          <a:solidFill>
                            <a:srgbClr val="000000"/>
                          </a:solidFill>
                          <a:effectLst/>
                          <a:latin typeface="Times New Roman" panose="02020603050405020304" pitchFamily="18" charset="0"/>
                        </a:rPr>
                        <a:t>Streptococcus </a:t>
                      </a:r>
                      <a:r>
                        <a:rPr lang="en-US" sz="700" b="0" i="0" u="none" strike="noStrike">
                          <a:solidFill>
                            <a:srgbClr val="000000"/>
                          </a:solidFill>
                          <a:effectLst/>
                          <a:latin typeface="Times New Roman" panose="02020603050405020304" pitchFamily="18" charset="0"/>
                        </a:rPr>
                        <a:t>sp</a:t>
                      </a:r>
                      <a:r>
                        <a:rPr lang="en-US" sz="700" b="0" i="1" u="none" strike="noStrike">
                          <a:solidFill>
                            <a:srgbClr val="000000"/>
                          </a:solidFill>
                          <a:effectLst/>
                          <a:latin typeface="Times New Roman" panose="02020603050405020304" pitchFamily="18" charset="0"/>
                        </a:rPr>
                        <a:t>. </a:t>
                      </a:r>
                      <a:r>
                        <a:rPr lang="en-US" sz="700" b="0" i="0" u="none" strike="noStrike">
                          <a:solidFill>
                            <a:srgbClr val="000000"/>
                          </a:solidFill>
                          <a:effectLst/>
                          <a:latin typeface="Times New Roman" panose="02020603050405020304" pitchFamily="18" charset="0"/>
                        </a:rPr>
                        <a:t>(genus-level identification only)</a:t>
                      </a:r>
                      <a:r>
                        <a:rPr lang="en-US" sz="700" b="0" i="1" u="none" strike="noStrike">
                          <a:solidFill>
                            <a:srgbClr val="000000"/>
                          </a:solidFill>
                          <a:effectLst/>
                          <a:latin typeface="Times New Roman" panose="02020603050405020304" pitchFamily="18" charset="0"/>
                        </a:rPr>
                        <a:t>, Streptococcus canis, Enterococcus saccharolyticus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7830561"/>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3</a:t>
                      </a:r>
                      <a:r>
                        <a:rPr lang="en-US" sz="700" b="0" i="1" u="none" strike="noStrike">
                          <a:solidFill>
                            <a:srgbClr val="000000"/>
                          </a:solidFill>
                          <a:effectLst/>
                          <a:latin typeface="Times New Roman" panose="02020603050405020304" pitchFamily="18" charset="0"/>
                        </a:rPr>
                        <a:t> Corynebacterium</a:t>
                      </a:r>
                      <a:r>
                        <a:rPr lang="en-US" sz="700" b="0" i="0" u="none" strike="noStrike">
                          <a:solidFill>
                            <a:srgbClr val="000000"/>
                          </a:solidFill>
                          <a:effectLst/>
                          <a:latin typeface="Times New Roman" panose="02020603050405020304" pitchFamily="18" charset="0"/>
                        </a:rPr>
                        <a:t> sp. (genus-level identification only), </a:t>
                      </a:r>
                      <a:r>
                        <a:rPr lang="en-US" sz="700" b="0" i="1" u="none" strike="noStrike">
                          <a:solidFill>
                            <a:srgbClr val="000000"/>
                          </a:solidFill>
                          <a:effectLst/>
                          <a:latin typeface="Times New Roman" panose="02020603050405020304" pitchFamily="18" charset="0"/>
                        </a:rPr>
                        <a:t>C. amycolatum, C. callunae, C. casei, C. confusum, C. glutamicum, C. stationis, C. ulcerans, C. variabile, C. xerosis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05701945"/>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4</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Kocuria </a:t>
                      </a:r>
                      <a:r>
                        <a:rPr lang="en-US" sz="700" b="0" i="0" u="none" strike="noStrike">
                          <a:solidFill>
                            <a:srgbClr val="000000"/>
                          </a:solidFill>
                          <a:effectLst/>
                          <a:latin typeface="Times New Roman" panose="02020603050405020304" pitchFamily="18" charset="0"/>
                        </a:rPr>
                        <a:t>sp. (genus-level identification only), </a:t>
                      </a:r>
                      <a:r>
                        <a:rPr lang="en-US" sz="700" b="0" i="1" u="none" strike="noStrike">
                          <a:solidFill>
                            <a:srgbClr val="000000"/>
                          </a:solidFill>
                          <a:effectLst/>
                          <a:latin typeface="Times New Roman" panose="02020603050405020304" pitchFamily="18" charset="0"/>
                        </a:rPr>
                        <a:t>Kocuria</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carniphila, Kocuria</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palustris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5252750"/>
                  </a:ext>
                </a:extLst>
              </a:tr>
              <a:tr h="143808">
                <a:tc gridSpan="15">
                  <a:txBody>
                    <a:bodyPr/>
                    <a:lstStyle/>
                    <a:p>
                      <a:pPr algn="l" fontAlgn="ctr"/>
                      <a:r>
                        <a:rPr lang="en-US" sz="700" b="0" i="0" u="none" strike="noStrike" baseline="30000" dirty="0">
                          <a:solidFill>
                            <a:srgbClr val="000000"/>
                          </a:solidFill>
                          <a:effectLst/>
                          <a:latin typeface="Times New Roman" panose="02020603050405020304" pitchFamily="18" charset="0"/>
                        </a:rPr>
                        <a:t>5 </a:t>
                      </a:r>
                      <a:r>
                        <a:rPr lang="en-US" sz="700" b="0" i="1" u="none" strike="noStrike" dirty="0">
                          <a:solidFill>
                            <a:srgbClr val="000000"/>
                          </a:solidFill>
                          <a:effectLst/>
                          <a:latin typeface="Times New Roman" panose="02020603050405020304" pitchFamily="18" charset="0"/>
                        </a:rPr>
                        <a:t>Enterobacter </a:t>
                      </a:r>
                      <a:r>
                        <a:rPr lang="en-US" sz="700" b="0" i="0" u="none" strike="noStrike" dirty="0">
                          <a:solidFill>
                            <a:srgbClr val="000000"/>
                          </a:solidFill>
                          <a:effectLst/>
                          <a:latin typeface="Times New Roman" panose="02020603050405020304" pitchFamily="18" charset="0"/>
                        </a:rPr>
                        <a:t>sp. (genus-level identification only), </a:t>
                      </a:r>
                      <a:r>
                        <a:rPr lang="en-US" sz="700" b="0" i="1" u="none" strike="noStrike" dirty="0">
                          <a:solidFill>
                            <a:srgbClr val="000000"/>
                          </a:solidFill>
                          <a:effectLst/>
                          <a:latin typeface="Times New Roman" panose="02020603050405020304" pitchFamily="18" charset="0"/>
                        </a:rPr>
                        <a:t>Escherichia coli, Klebsiella aerogenes, Klebsiella pneumoniae, Klebsiella </a:t>
                      </a:r>
                      <a:r>
                        <a:rPr lang="en-US" sz="700" b="0" i="1" u="none" strike="noStrike" dirty="0" err="1">
                          <a:solidFill>
                            <a:srgbClr val="000000"/>
                          </a:solidFill>
                          <a:effectLst/>
                          <a:latin typeface="Times New Roman" panose="02020603050405020304" pitchFamily="18" charset="0"/>
                        </a:rPr>
                        <a:t>variicola</a:t>
                      </a:r>
                      <a:r>
                        <a:rPr lang="en-US" sz="700" b="0" i="1" u="none" strike="noStrike" dirty="0">
                          <a:solidFill>
                            <a:srgbClr val="000000"/>
                          </a:solidFill>
                          <a:effectLst/>
                          <a:latin typeface="Times New Roman" panose="02020603050405020304" pitchFamily="18" charset="0"/>
                        </a:rPr>
                        <a:t>, Serratia marcescens</a:t>
                      </a:r>
                      <a:endParaRPr lang="en-US" sz="700" b="0" i="0" u="none" strike="noStrike" dirty="0">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6745327"/>
                  </a:ext>
                </a:extLst>
              </a:tr>
            </a:tbl>
          </a:graphicData>
        </a:graphic>
      </p:graphicFrame>
    </p:spTree>
    <p:extLst>
      <p:ext uri="{BB962C8B-B14F-4D97-AF65-F5344CB8AC3E}">
        <p14:creationId xmlns:p14="http://schemas.microsoft.com/office/powerpoint/2010/main" val="2220273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736B181-60C7-88B9-F948-0205A44897A6}"/>
              </a:ext>
            </a:extLst>
          </p:cNvPr>
          <p:cNvGraphicFramePr>
            <a:graphicFrameLocks noGrp="1"/>
          </p:cNvGraphicFramePr>
          <p:nvPr/>
        </p:nvGraphicFramePr>
        <p:xfrm>
          <a:off x="3838575" y="1668843"/>
          <a:ext cx="4514850" cy="3275013"/>
        </p:xfrm>
        <a:graphic>
          <a:graphicData uri="http://schemas.openxmlformats.org/drawingml/2006/table">
            <a:tbl>
              <a:tblPr firstRow="1" firstCol="1" bandRow="1"/>
              <a:tblGrid>
                <a:gridCol w="1033145">
                  <a:extLst>
                    <a:ext uri="{9D8B030D-6E8A-4147-A177-3AD203B41FA5}">
                      <a16:colId xmlns:a16="http://schemas.microsoft.com/office/drawing/2014/main" val="2435402745"/>
                    </a:ext>
                  </a:extLst>
                </a:gridCol>
                <a:gridCol w="1033145">
                  <a:extLst>
                    <a:ext uri="{9D8B030D-6E8A-4147-A177-3AD203B41FA5}">
                      <a16:colId xmlns:a16="http://schemas.microsoft.com/office/drawing/2014/main" val="3344956256"/>
                    </a:ext>
                  </a:extLst>
                </a:gridCol>
                <a:gridCol w="2448560">
                  <a:extLst>
                    <a:ext uri="{9D8B030D-6E8A-4147-A177-3AD203B41FA5}">
                      <a16:colId xmlns:a16="http://schemas.microsoft.com/office/drawing/2014/main" val="469961777"/>
                    </a:ext>
                  </a:extLst>
                </a:gridCol>
              </a:tblGrid>
              <a:tr h="337185">
                <a:tc gridSpan="3">
                  <a:txBody>
                    <a:bodyPr/>
                    <a:lstStyle/>
                    <a:p>
                      <a:pPr marL="0" marR="0">
                        <a:lnSpc>
                          <a:spcPct val="107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3. </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blaZ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gene carriage by strain type (as determined by multilocus sequence typing) and ST cluster for 30 </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isolates associated</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persistent bovine intramammary infections.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61432747"/>
                  </a:ext>
                </a:extLst>
              </a:tr>
              <a:tr h="411480">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Strain type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ST cluster</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Prop. isolates + for </a:t>
                      </a:r>
                      <a:r>
                        <a:rPr lang="en-US" sz="1200" i="1" kern="100">
                          <a:effectLst/>
                          <a:latin typeface="Times New Roman" panose="02020603050405020304" pitchFamily="18" charset="0"/>
                          <a:ea typeface="Calibri" panose="020F0502020204030204" pitchFamily="34" charset="0"/>
                          <a:cs typeface="Times New Roman" panose="02020603050405020304" pitchFamily="18" charset="0"/>
                        </a:rPr>
                        <a:t>blaZ </a:t>
                      </a: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469225268"/>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4/9 (44%)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349090054"/>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49207042"/>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52911541"/>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27469561"/>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689124932"/>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402932370"/>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793965358"/>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184309454"/>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0214386"/>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606023070"/>
                  </a:ext>
                </a:extLst>
              </a:tr>
            </a:tbl>
          </a:graphicData>
        </a:graphic>
      </p:graphicFrame>
    </p:spTree>
    <p:extLst>
      <p:ext uri="{BB962C8B-B14F-4D97-AF65-F5344CB8AC3E}">
        <p14:creationId xmlns:p14="http://schemas.microsoft.com/office/powerpoint/2010/main" val="3997892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FBEEBB8E-7862-9729-9030-5E05212608DB}"/>
              </a:ext>
            </a:extLst>
          </p:cNvPr>
          <p:cNvGraphicFramePr>
            <a:graphicFrameLocks noGrp="1"/>
          </p:cNvGraphicFramePr>
          <p:nvPr/>
        </p:nvGraphicFramePr>
        <p:xfrm>
          <a:off x="510988" y="295836"/>
          <a:ext cx="7361822" cy="5881137"/>
        </p:xfrm>
        <a:graphic>
          <a:graphicData uri="http://schemas.openxmlformats.org/drawingml/2006/table">
            <a:tbl>
              <a:tblPr firstRow="1" firstCol="1" bandRow="1"/>
              <a:tblGrid>
                <a:gridCol w="150573">
                  <a:extLst>
                    <a:ext uri="{9D8B030D-6E8A-4147-A177-3AD203B41FA5}">
                      <a16:colId xmlns:a16="http://schemas.microsoft.com/office/drawing/2014/main" val="500347511"/>
                    </a:ext>
                  </a:extLst>
                </a:gridCol>
                <a:gridCol w="100528">
                  <a:extLst>
                    <a:ext uri="{9D8B030D-6E8A-4147-A177-3AD203B41FA5}">
                      <a16:colId xmlns:a16="http://schemas.microsoft.com/office/drawing/2014/main" val="548337326"/>
                    </a:ext>
                  </a:extLst>
                </a:gridCol>
                <a:gridCol w="1037407">
                  <a:extLst>
                    <a:ext uri="{9D8B030D-6E8A-4147-A177-3AD203B41FA5}">
                      <a16:colId xmlns:a16="http://schemas.microsoft.com/office/drawing/2014/main" val="3500926662"/>
                    </a:ext>
                  </a:extLst>
                </a:gridCol>
                <a:gridCol w="467178">
                  <a:extLst>
                    <a:ext uri="{9D8B030D-6E8A-4147-A177-3AD203B41FA5}">
                      <a16:colId xmlns:a16="http://schemas.microsoft.com/office/drawing/2014/main" val="1718620480"/>
                    </a:ext>
                  </a:extLst>
                </a:gridCol>
                <a:gridCol w="467178">
                  <a:extLst>
                    <a:ext uri="{9D8B030D-6E8A-4147-A177-3AD203B41FA5}">
                      <a16:colId xmlns:a16="http://schemas.microsoft.com/office/drawing/2014/main" val="941152126"/>
                    </a:ext>
                  </a:extLst>
                </a:gridCol>
                <a:gridCol w="467178">
                  <a:extLst>
                    <a:ext uri="{9D8B030D-6E8A-4147-A177-3AD203B41FA5}">
                      <a16:colId xmlns:a16="http://schemas.microsoft.com/office/drawing/2014/main" val="1139752786"/>
                    </a:ext>
                  </a:extLst>
                </a:gridCol>
                <a:gridCol w="467178">
                  <a:extLst>
                    <a:ext uri="{9D8B030D-6E8A-4147-A177-3AD203B41FA5}">
                      <a16:colId xmlns:a16="http://schemas.microsoft.com/office/drawing/2014/main" val="4118973368"/>
                    </a:ext>
                  </a:extLst>
                </a:gridCol>
                <a:gridCol w="467178">
                  <a:extLst>
                    <a:ext uri="{9D8B030D-6E8A-4147-A177-3AD203B41FA5}">
                      <a16:colId xmlns:a16="http://schemas.microsoft.com/office/drawing/2014/main" val="3784794422"/>
                    </a:ext>
                  </a:extLst>
                </a:gridCol>
                <a:gridCol w="467178">
                  <a:extLst>
                    <a:ext uri="{9D8B030D-6E8A-4147-A177-3AD203B41FA5}">
                      <a16:colId xmlns:a16="http://schemas.microsoft.com/office/drawing/2014/main" val="785030807"/>
                    </a:ext>
                  </a:extLst>
                </a:gridCol>
                <a:gridCol w="467178">
                  <a:extLst>
                    <a:ext uri="{9D8B030D-6E8A-4147-A177-3AD203B41FA5}">
                      <a16:colId xmlns:a16="http://schemas.microsoft.com/office/drawing/2014/main" val="2019030382"/>
                    </a:ext>
                  </a:extLst>
                </a:gridCol>
                <a:gridCol w="467178">
                  <a:extLst>
                    <a:ext uri="{9D8B030D-6E8A-4147-A177-3AD203B41FA5}">
                      <a16:colId xmlns:a16="http://schemas.microsoft.com/office/drawing/2014/main" val="3414672595"/>
                    </a:ext>
                  </a:extLst>
                </a:gridCol>
                <a:gridCol w="467178">
                  <a:extLst>
                    <a:ext uri="{9D8B030D-6E8A-4147-A177-3AD203B41FA5}">
                      <a16:colId xmlns:a16="http://schemas.microsoft.com/office/drawing/2014/main" val="1592054320"/>
                    </a:ext>
                  </a:extLst>
                </a:gridCol>
                <a:gridCol w="467178">
                  <a:extLst>
                    <a:ext uri="{9D8B030D-6E8A-4147-A177-3AD203B41FA5}">
                      <a16:colId xmlns:a16="http://schemas.microsoft.com/office/drawing/2014/main" val="1235291742"/>
                    </a:ext>
                  </a:extLst>
                </a:gridCol>
                <a:gridCol w="467178">
                  <a:extLst>
                    <a:ext uri="{9D8B030D-6E8A-4147-A177-3AD203B41FA5}">
                      <a16:colId xmlns:a16="http://schemas.microsoft.com/office/drawing/2014/main" val="1044194776"/>
                    </a:ext>
                  </a:extLst>
                </a:gridCol>
                <a:gridCol w="467178">
                  <a:extLst>
                    <a:ext uri="{9D8B030D-6E8A-4147-A177-3AD203B41FA5}">
                      <a16:colId xmlns:a16="http://schemas.microsoft.com/office/drawing/2014/main" val="3114381878"/>
                    </a:ext>
                  </a:extLst>
                </a:gridCol>
                <a:gridCol w="467178">
                  <a:extLst>
                    <a:ext uri="{9D8B030D-6E8A-4147-A177-3AD203B41FA5}">
                      <a16:colId xmlns:a16="http://schemas.microsoft.com/office/drawing/2014/main" val="4033670506"/>
                    </a:ext>
                  </a:extLst>
                </a:gridCol>
              </a:tblGrid>
              <a:tr h="366596">
                <a:tc gridSpan="16">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1. Quarter-level prevalence of pathogens </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(or grouping of similar pathogens)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causing intramammary infections [median (range)] by farm, stratified by facility type. </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3,332 q</a:t>
                      </a: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uarter-level observations were collected</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from </a:t>
                      </a: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1,456 quarters belonging to 382 cows</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3906029"/>
                  </a:ext>
                </a:extLst>
              </a:tr>
              <a:tr h="164096">
                <a:tc gridSpan="3">
                  <a:txBody>
                    <a:bodyPr/>
                    <a:lstStyle/>
                    <a:p>
                      <a:pPr>
                        <a:lnSpc>
                          <a:spcPct val="107000"/>
                        </a:lnSpc>
                      </a:pPr>
                      <a:endParaRPr lang="en-US" sz="400" kern="100">
                        <a:effectLst/>
                        <a:latin typeface="Times New Roman" panose="02020603050405020304" pitchFamily="18"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 avg.</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 avg.</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Overall</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945150668"/>
                  </a:ext>
                </a:extLst>
              </a:tr>
              <a:tr h="83930">
                <a:tc gridSpan="3">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 farm visits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568462331"/>
                  </a:ext>
                </a:extLst>
              </a:tr>
              <a:tr h="83930">
                <a:tc gridSpan="3">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Pathogen (group)</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532961241"/>
                  </a:ext>
                </a:extLst>
              </a:tr>
              <a:tr h="217955">
                <a:tc>
                  <a:txBody>
                    <a:bodyPr/>
                    <a:lstStyle/>
                    <a:p>
                      <a:pPr>
                        <a:lnSpc>
                          <a:spcPct val="107000"/>
                        </a:lnSpc>
                      </a:pPr>
                      <a:endParaRPr lang="en-US" sz="400" kern="100">
                        <a:effectLst/>
                        <a:latin typeface="Times New Roman" panose="02020603050405020304" pitchFamily="18"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aureus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3.5 (3.1-4)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1.9 (1.7-2.4)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4 (3.4-4.1)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3.5 (3.2-3.9)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0.9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3.2 (0.9-4.1)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4.8 (4.7-8.4)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13.1 (11.7-14.1)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0.8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1.3 (0.9-1.7)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2.6 (0-14.1)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3.2 (0-14.1)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extLst>
                  <a:ext uri="{0D108BD9-81ED-4DB2-BD59-A6C34878D82A}">
                    <a16:rowId xmlns:a16="http://schemas.microsoft.com/office/drawing/2014/main" val="2353449599"/>
                  </a:ext>
                </a:extLst>
              </a:tr>
              <a:tr h="21795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aureus</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staphylococci and mammaliicocci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(9.7-10.4)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19.6 (16.7-23.2)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(22.3-25.6)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15.8 (14.2-18.5)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20.4 (19-24.5)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 (9.7-25.6)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24.8 (21.9-39.8)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14.1 (12.8-18.2)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23.6 (21.9-25.5)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19.4 (17.6-21.1)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20.6 (19.4-22.4)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21.1 (12.8-39.8)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 (9.7-39.8)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extLst>
                  <a:ext uri="{0D108BD9-81ED-4DB2-BD59-A6C34878D82A}">
                    <a16:rowId xmlns:a16="http://schemas.microsoft.com/office/drawing/2014/main" val="9953769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agnetis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(1.8-2.1)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(0.8-3.6)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22583308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auricularis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66640623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capitis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4259235923"/>
                  </a:ext>
                </a:extLst>
              </a:tr>
              <a:tr h="21795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 (5.3-6.3)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13.1 (11.7-15.9)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16.2 (14.9-16.8)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8.8 (7.1-8.9)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15.5 (13.8-15.5)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13.1 (5.3-16.8)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15.2 (13.3-21.7)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7.8 (6.5-10.1)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19.5 (17.5-21.8)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15.9 (14.3-17.4)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16.8 (16.1-17.6)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16.1 (6.5-21.8)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14.6 (5.3-21.8)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304417430"/>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cohnii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74031020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devriesei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 (1.7-2.7)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45506316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epidermidis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4144649335"/>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equorum</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 (1.7-3.7)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35258624"/>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gallinarum</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557439585"/>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haemolyticus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(1.6-1.8)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3.1 (2.4-4.8)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(2.1-3.3)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 (2.7-3.5)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2.7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863236936"/>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hominis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013927970"/>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hyicus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1222009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pseudintermedius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80347298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saprophyticus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91141167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simulans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3.2 (2.5-4.3)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3.2 (3.1-3.5)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(2.3-2.4)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(0.8-1.9)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785570093"/>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succinus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79584551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warneri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2.5 (2.4-2.6)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(1.6-1.8)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(0.8-2.4)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7210209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xylosus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944642184"/>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fleurettii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12269731"/>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sciuri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562574804"/>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vitilinus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92312096"/>
                  </a:ext>
                </a:extLst>
              </a:tr>
              <a:tr h="14363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dysgalactiae</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 (2.8-7.3)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 (0.8-1.7)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367262233"/>
                  </a:ext>
                </a:extLst>
              </a:tr>
              <a:tr h="14363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uberis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5.6 (5-6.1)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 (4-5.1)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(2.4-2.6)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(0.9-6.1)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3.6 (3.2-5.5)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4.2 (1.1-6.1)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(1.8-3.5)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5.3 (4-5.6)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3.6 (0-6.1)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3.4 (0-6.1)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40914023"/>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61221140"/>
                  </a:ext>
                </a:extLst>
              </a:tr>
              <a:tr h="21795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streptococcal and streptococcal-like organisms</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930677320"/>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Corynebacterium</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(0.9-6.3)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7.5 (6.7-11)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(0.8-2.6)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11.5 (5.3-20.2)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963421207"/>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Kocuria</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68660619"/>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gram-positive bacteria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2.1 (1-4.3)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(0.8-1.8)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24990966"/>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Coliforms</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 (1-2)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1.8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649364906"/>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gram-negative bacteria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686041898"/>
                  </a:ext>
                </a:extLst>
              </a:tr>
              <a:tr h="83930">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Candida rugosa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571255483"/>
                  </a:ext>
                </a:extLst>
              </a:tr>
              <a:tr h="83930">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Unable to be identified</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21988246"/>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 viridans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78608552"/>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streptococcal and streptococcal-like organisms not listed separately: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(genus-level identification only)</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Streptococcus canis, Enterococcus saccharolyticus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0307521"/>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Corynebacterium</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amycolatum, C. callunae, C. casei, C. confusum, C. glutamicum, C. stationis, C. ulcerans, C. variabile, C. xerosis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5800140"/>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K</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ocuria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Kocuria</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carniphila, Kocuria</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palustris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07517729"/>
                  </a:ext>
                </a:extLst>
              </a:tr>
              <a:tr h="83930">
                <a:tc gridSpan="16">
                  <a:txBody>
                    <a:bodyPr/>
                    <a:lstStyle/>
                    <a:p>
                      <a:pPr marL="0" marR="0">
                        <a:lnSpc>
                          <a:spcPct val="107000"/>
                        </a:lnSpc>
                        <a:spcBef>
                          <a:spcPts val="0"/>
                        </a:spcBef>
                        <a:spcAft>
                          <a:spcPts val="0"/>
                        </a:spcAft>
                      </a:pPr>
                      <a:r>
                        <a:rPr lang="en-US" sz="3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Enterobacter </a:t>
                      </a:r>
                      <a:r>
                        <a:rPr lang="en-US" sz="3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Escherichia coli, Klebsiella aerogenes, Klebsiella pneumoniae,</a:t>
                      </a:r>
                      <a:r>
                        <a:rPr lang="en-US" sz="300" i="1" kern="100" dirty="0">
                          <a:effectLst/>
                          <a:latin typeface="Times New Roman" panose="02020603050405020304" pitchFamily="18" charset="0"/>
                          <a:ea typeface="Calibri" panose="020F0502020204030204" pitchFamily="34" charset="0"/>
                          <a:cs typeface="Times New Roman" panose="02020603050405020304" pitchFamily="18" charset="0"/>
                        </a:rPr>
                        <a:t> K</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lebsiella </a:t>
                      </a:r>
                      <a:r>
                        <a:rPr lang="en-US" sz="300" i="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variicola</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Serratia marcescens</a:t>
                      </a:r>
                      <a:endParaRPr lang="en-US" sz="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73989912"/>
                  </a:ext>
                </a:extLst>
              </a:tr>
            </a:tbl>
          </a:graphicData>
        </a:graphic>
      </p:graphicFrame>
    </p:spTree>
    <p:extLst>
      <p:ext uri="{BB962C8B-B14F-4D97-AF65-F5344CB8AC3E}">
        <p14:creationId xmlns:p14="http://schemas.microsoft.com/office/powerpoint/2010/main" val="3535704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2648C7F1-3BE6-43AE-8D09-D2912BAF1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25" y="748430"/>
            <a:ext cx="11714949" cy="203028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459750C-461F-A876-05B0-04785AF9F7C5}"/>
              </a:ext>
            </a:extLst>
          </p:cNvPr>
          <p:cNvSpPr txBox="1">
            <a:spLocks/>
          </p:cNvSpPr>
          <p:nvPr/>
        </p:nvSpPr>
        <p:spPr>
          <a:xfrm>
            <a:off x="335162" y="3020027"/>
            <a:ext cx="11521674" cy="3408482"/>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endParaRPr lang="en-US" b="1" i="1" dirty="0">
              <a:solidFill>
                <a:prstClr val="black"/>
              </a:solidFill>
              <a:latin typeface="+mn-lt"/>
              <a:ea typeface="Cambria" panose="02040503050406030204" pitchFamily="18"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Study 1:</a:t>
            </a:r>
          </a:p>
          <a:p>
            <a:pPr marL="0" lvl="0" indent="0">
              <a:buNone/>
              <a:defRPr/>
            </a:pPr>
            <a:r>
              <a:rPr lang="en-US" sz="2400" b="1" i="1" noProof="0" dirty="0">
                <a:solidFill>
                  <a:prstClr val="black"/>
                </a:solidFill>
                <a:latin typeface="+mn-lt"/>
                <a:ea typeface="Cambria" panose="02040503050406030204" pitchFamily="18" charset="0"/>
              </a:rPr>
              <a:t>1) Ch</a:t>
            </a:r>
            <a:r>
              <a:rPr lang="en-US" sz="2400" b="1" i="1" dirty="0" err="1">
                <a:solidFill>
                  <a:prstClr val="black"/>
                </a:solidFill>
                <a:latin typeface="+mn-lt"/>
                <a:ea typeface="Cambria" panose="02040503050406030204" pitchFamily="18" charset="0"/>
              </a:rPr>
              <a:t>aracterize</a:t>
            </a:r>
            <a:r>
              <a:rPr lang="en-US" sz="2400" b="1" i="1" dirty="0">
                <a:solidFill>
                  <a:prstClr val="black"/>
                </a:solidFill>
                <a:latin typeface="+mn-lt"/>
                <a:ea typeface="Cambria" panose="02040503050406030204" pitchFamily="18" charset="0"/>
              </a:rPr>
              <a:t> the quarter-level prevalence of intramammary infections caused by different microorganisms for organic dairies farms in Vermont using two different facility types:</a:t>
            </a:r>
          </a:p>
          <a:p>
            <a:pPr marL="457200" lvl="1" indent="0">
              <a:buNone/>
              <a:defRPr/>
            </a:pPr>
            <a:r>
              <a:rPr lang="en-US" i="1" dirty="0">
                <a:solidFill>
                  <a:sysClr val="windowText" lastClr="000000"/>
                </a:solidFill>
                <a:latin typeface="Calibri" panose="020F0502020204030204"/>
              </a:rPr>
              <a:t>-Tiestalls with shavings, bedded pack systems</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1862068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35F6346-21BF-F380-F5A0-31132A5F9FDC}"/>
              </a:ext>
            </a:extLst>
          </p:cNvPr>
          <p:cNvGraphicFramePr>
            <a:graphicFrameLocks noGrp="1"/>
          </p:cNvGraphicFramePr>
          <p:nvPr/>
        </p:nvGraphicFramePr>
        <p:xfrm>
          <a:off x="2670242" y="422334"/>
          <a:ext cx="3611473" cy="6013331"/>
        </p:xfrm>
        <a:graphic>
          <a:graphicData uri="http://schemas.openxmlformats.org/drawingml/2006/table">
            <a:tbl>
              <a:tblPr firstRow="1" firstCol="1" bandRow="1"/>
              <a:tblGrid>
                <a:gridCol w="684695">
                  <a:extLst>
                    <a:ext uri="{9D8B030D-6E8A-4147-A177-3AD203B41FA5}">
                      <a16:colId xmlns:a16="http://schemas.microsoft.com/office/drawing/2014/main" val="1791560062"/>
                    </a:ext>
                  </a:extLst>
                </a:gridCol>
                <a:gridCol w="973133">
                  <a:extLst>
                    <a:ext uri="{9D8B030D-6E8A-4147-A177-3AD203B41FA5}">
                      <a16:colId xmlns:a16="http://schemas.microsoft.com/office/drawing/2014/main" val="273203320"/>
                    </a:ext>
                  </a:extLst>
                </a:gridCol>
                <a:gridCol w="528083">
                  <a:extLst>
                    <a:ext uri="{9D8B030D-6E8A-4147-A177-3AD203B41FA5}">
                      <a16:colId xmlns:a16="http://schemas.microsoft.com/office/drawing/2014/main" val="2763960781"/>
                    </a:ext>
                  </a:extLst>
                </a:gridCol>
                <a:gridCol w="604471">
                  <a:extLst>
                    <a:ext uri="{9D8B030D-6E8A-4147-A177-3AD203B41FA5}">
                      <a16:colId xmlns:a16="http://schemas.microsoft.com/office/drawing/2014/main" val="2783450025"/>
                    </a:ext>
                  </a:extLst>
                </a:gridCol>
                <a:gridCol w="821091">
                  <a:extLst>
                    <a:ext uri="{9D8B030D-6E8A-4147-A177-3AD203B41FA5}">
                      <a16:colId xmlns:a16="http://schemas.microsoft.com/office/drawing/2014/main" val="604958126"/>
                    </a:ext>
                  </a:extLst>
                </a:gridCol>
              </a:tblGrid>
              <a:tr h="391204">
                <a:tc gridSpan="5">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Table 4. Presence of potential virulence factors and related genes for 30 </a:t>
                      </a: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stratified by SCC category. </a:t>
                      </a:r>
                      <a:r>
                        <a:rPr lang="en-US" sz="3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isolates in the HIGH category (n = 15) come from IMI which had an SCC of ≥200,000 cells/mL associated with all quarter-day observations, and all isolates in the LOW (n = 15) category come from IMI which had an SCC of &lt;200,000 cells/mL associated with all quarter-day observations. Grouping scheme adapted from Naushad et al., 2019. Bolded virulence factors with an asterisk represent related genes that were unique to an SCC category.</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3031153"/>
                  </a:ext>
                </a:extLst>
              </a:tr>
              <a:tr h="121811">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of virulence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gridSpan="2">
                  <a:txBody>
                    <a:bodyPr/>
                    <a:lstStyle/>
                    <a:p>
                      <a:pPr marL="0" marR="0" algn="ctr">
                        <a:lnSpc>
                          <a:spcPct val="107000"/>
                        </a:lnSpc>
                        <a:spcBef>
                          <a:spcPts val="0"/>
                        </a:spcBef>
                        <a:spcAft>
                          <a:spcPts val="0"/>
                        </a:spcAft>
                      </a:pPr>
                      <a:r>
                        <a:rPr lang="en-US" sz="300" kern="100" dirty="0">
                          <a:effectLst/>
                          <a:latin typeface="Times New Roman" panose="02020603050405020304" pitchFamily="18" charset="0"/>
                          <a:ea typeface="Calibri" panose="020F0502020204030204" pitchFamily="34" charset="0"/>
                          <a:cs typeface="Times New Roman" panose="02020603050405020304" pitchFamily="18" charset="0"/>
                        </a:rPr>
                        <a:t>SCC category</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72950573"/>
                  </a:ext>
                </a:extLst>
              </a:tr>
              <a:tr h="131747">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Adherence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Virulence factor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Related genes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3276489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Autolysin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atl</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72761285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Biofilm-associated surface protein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bap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 (93.3)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5071273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Fibronectin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fnbA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7828148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Fibronectin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fnbB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27263790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sdrC</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6756431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sdrD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66508095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sdrE</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39558316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sdrG</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445865993"/>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Host immune evasion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38324284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capH</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704251983"/>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capJ</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55836517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capN</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29928588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capO</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9010833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448284522"/>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complement inhibitor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scn</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578222372"/>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Iron uptake and metabolism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2355855380"/>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624657036"/>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htsB</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0026297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5036312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isdF</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72746014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isdG</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35401574"/>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isdI</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889129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B synthesis-related genes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sbnA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93674893"/>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42092080"/>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19340647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46531815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19514739"/>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22311371"/>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00678388"/>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882544070"/>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Exoenzymes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252820851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Adenosine synthase 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adsA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0357924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Aureolysin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aur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4645618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Staphylocoagulase*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coa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3138198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Lipase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geh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165305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Lipase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lip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91496079"/>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Thermonuclease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nuc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161409499"/>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von Willebrand factor-binding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vWbp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17047304"/>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Exotoxins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36955579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52047513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2935469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86047669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83678407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(66.7)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80447468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2442865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91739814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94779131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49129762"/>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70135722"/>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40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set40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941370071"/>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55369477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39221275"/>
                  </a:ext>
                </a:extLst>
              </a:tr>
              <a:tr h="131747">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Phenol             soluble modulins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3540300136"/>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642526229"/>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PSMB2</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742245885"/>
                  </a:ext>
                </a:extLst>
              </a:tr>
              <a:tr h="75481">
                <a:tc>
                  <a:txBody>
                    <a:bodyPr/>
                    <a:lstStyle/>
                    <a:p>
                      <a:pPr marL="0" marR="0" algn="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5608331"/>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445175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797861085"/>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150078729"/>
                  </a:ext>
                </a:extLst>
              </a:tr>
              <a:tr h="78084">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Hemolysins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041019251"/>
                  </a:ext>
                </a:extLst>
              </a:tr>
              <a:tr h="78084">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β-hemolysin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hlb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518534998"/>
                  </a:ext>
                </a:extLst>
              </a:tr>
              <a:tr h="78084">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Exfoliative toxins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151156437"/>
                  </a:ext>
                </a:extLst>
              </a:tr>
              <a:tr h="78084">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Exfoliative toxin type 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etc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0440211"/>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95051211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esaA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170125784"/>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esaB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10528072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26752184"/>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02931968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03371467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esxA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76122490"/>
                  </a:ext>
                </a:extLst>
              </a:tr>
            </a:tbl>
          </a:graphicData>
        </a:graphic>
      </p:graphicFrame>
    </p:spTree>
    <p:extLst>
      <p:ext uri="{BB962C8B-B14F-4D97-AF65-F5344CB8AC3E}">
        <p14:creationId xmlns:p14="http://schemas.microsoft.com/office/powerpoint/2010/main" val="1100589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B48E7-C196-DED8-6028-FF0CD9503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727" y="0"/>
            <a:ext cx="6858000" cy="6858000"/>
          </a:xfrm>
          <a:prstGeom prst="rect">
            <a:avLst/>
          </a:prstGeom>
        </p:spPr>
      </p:pic>
      <p:graphicFrame>
        <p:nvGraphicFramePr>
          <p:cNvPr id="3" name="Object 2">
            <a:extLst>
              <a:ext uri="{FF2B5EF4-FFF2-40B4-BE49-F238E27FC236}">
                <a16:creationId xmlns:a16="http://schemas.microsoft.com/office/drawing/2014/main" id="{E009A49A-3EED-EEE7-517A-E7E41062CB9A}"/>
              </a:ext>
            </a:extLst>
          </p:cNvPr>
          <p:cNvGraphicFramePr>
            <a:graphicFrameLocks noChangeAspect="1"/>
          </p:cNvGraphicFramePr>
          <p:nvPr>
            <p:extLst>
              <p:ext uri="{D42A27DB-BD31-4B8C-83A1-F6EECF244321}">
                <p14:modId xmlns:p14="http://schemas.microsoft.com/office/powerpoint/2010/main" val="2000855434"/>
              </p:ext>
            </p:extLst>
          </p:nvPr>
        </p:nvGraphicFramePr>
        <p:xfrm>
          <a:off x="902970" y="405448"/>
          <a:ext cx="2806700" cy="2813050"/>
        </p:xfrm>
        <a:graphic>
          <a:graphicData uri="http://schemas.openxmlformats.org/presentationml/2006/ole">
            <mc:AlternateContent xmlns:mc="http://schemas.openxmlformats.org/markup-compatibility/2006">
              <mc:Choice xmlns:v="urn:schemas-microsoft-com:vml" Requires="v">
                <p:oleObj name="Worksheet" r:id="rId4" imgW="2806603" imgH="2812856" progId="Excel.Sheet.12">
                  <p:embed/>
                </p:oleObj>
              </mc:Choice>
              <mc:Fallback>
                <p:oleObj name="Worksheet" r:id="rId4" imgW="2806603" imgH="2812856" progId="Excel.Sheet.12">
                  <p:embed/>
                  <p:pic>
                    <p:nvPicPr>
                      <p:cNvPr id="3" name="Object 2">
                        <a:extLst>
                          <a:ext uri="{FF2B5EF4-FFF2-40B4-BE49-F238E27FC236}">
                            <a16:creationId xmlns:a16="http://schemas.microsoft.com/office/drawing/2014/main" id="{E009A49A-3EED-EEE7-517A-E7E41062CB9A}"/>
                          </a:ext>
                        </a:extLst>
                      </p:cNvPr>
                      <p:cNvPicPr/>
                      <p:nvPr/>
                    </p:nvPicPr>
                    <p:blipFill>
                      <a:blip r:embed="rId5"/>
                      <a:stretch>
                        <a:fillRect/>
                      </a:stretch>
                    </p:blipFill>
                    <p:spPr>
                      <a:xfrm>
                        <a:off x="902970" y="405448"/>
                        <a:ext cx="2806700" cy="2813050"/>
                      </a:xfrm>
                      <a:prstGeom prst="rect">
                        <a:avLst/>
                      </a:prstGeom>
                    </p:spPr>
                  </p:pic>
                </p:oleObj>
              </mc:Fallback>
            </mc:AlternateContent>
          </a:graphicData>
        </a:graphic>
      </p:graphicFrame>
    </p:spTree>
    <p:extLst>
      <p:ext uri="{BB962C8B-B14F-4D97-AF65-F5344CB8AC3E}">
        <p14:creationId xmlns:p14="http://schemas.microsoft.com/office/powerpoint/2010/main" val="3347292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0F7B8D3-D1F5-C4C0-E8A3-2DC52FF76D08}"/>
              </a:ext>
            </a:extLst>
          </p:cNvPr>
          <p:cNvGraphicFramePr>
            <a:graphicFrameLocks noGrp="1"/>
          </p:cNvGraphicFramePr>
          <p:nvPr/>
        </p:nvGraphicFramePr>
        <p:xfrm>
          <a:off x="2381386" y="304812"/>
          <a:ext cx="7705888" cy="6248376"/>
        </p:xfrm>
        <a:graphic>
          <a:graphicData uri="http://schemas.openxmlformats.org/drawingml/2006/table">
            <a:tbl>
              <a:tblPr firstRow="1" firstCol="1" bandRow="1"/>
              <a:tblGrid>
                <a:gridCol w="1852377">
                  <a:extLst>
                    <a:ext uri="{9D8B030D-6E8A-4147-A177-3AD203B41FA5}">
                      <a16:colId xmlns:a16="http://schemas.microsoft.com/office/drawing/2014/main" val="2246941403"/>
                    </a:ext>
                  </a:extLst>
                </a:gridCol>
                <a:gridCol w="1185521">
                  <a:extLst>
                    <a:ext uri="{9D8B030D-6E8A-4147-A177-3AD203B41FA5}">
                      <a16:colId xmlns:a16="http://schemas.microsoft.com/office/drawing/2014/main" val="530321391"/>
                    </a:ext>
                  </a:extLst>
                </a:gridCol>
                <a:gridCol w="2461604">
                  <a:extLst>
                    <a:ext uri="{9D8B030D-6E8A-4147-A177-3AD203B41FA5}">
                      <a16:colId xmlns:a16="http://schemas.microsoft.com/office/drawing/2014/main" val="2372511293"/>
                    </a:ext>
                  </a:extLst>
                </a:gridCol>
                <a:gridCol w="2206386">
                  <a:extLst>
                    <a:ext uri="{9D8B030D-6E8A-4147-A177-3AD203B41FA5}">
                      <a16:colId xmlns:a16="http://schemas.microsoft.com/office/drawing/2014/main" val="555310118"/>
                    </a:ext>
                  </a:extLst>
                </a:gridCol>
              </a:tblGrid>
              <a:tr h="795283">
                <a:tc gridSpan="4">
                  <a:txBody>
                    <a:bodyPr/>
                    <a:lstStyle/>
                    <a:p>
                      <a:pPr marL="0" marR="0">
                        <a:lnSpc>
                          <a:spcPct val="107000"/>
                        </a:lnSpc>
                        <a:spcBef>
                          <a:spcPts val="0"/>
                        </a:spcBef>
                        <a:spcAft>
                          <a:spcPts val="0"/>
                        </a:spcAft>
                      </a:pPr>
                      <a:r>
                        <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rPr>
                        <a:t>Table 1</a:t>
                      </a:r>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 Final multivariable model describing the effect of intramammary infection with frequently isolated staphylococci and mammaliicocci</a:t>
                      </a:r>
                      <a:r>
                        <a:rPr lang="en-US" sz="14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on quarter somatic cell score, adjusted for days in milk at time of sampling. D</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ata set is comprised of 2,620 quarter-day observations collected from </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1,272 quarters belonging to 360 cows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during a longitudinal, cross-sectional observational study of 10 certified organic dairy farms in Vermont (US).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1779205"/>
                  </a:ext>
                </a:extLst>
              </a:tr>
              <a:tr h="244027">
                <a:tc gridSpan="4">
                  <a:txBody>
                    <a:bodyPr/>
                    <a:lstStyle/>
                    <a:p>
                      <a:pPr marL="0" marR="0">
                        <a:lnSpc>
                          <a:spcPct val="107000"/>
                        </a:lnSpc>
                        <a:spcBef>
                          <a:spcPts val="0"/>
                        </a:spcBef>
                        <a:spcAft>
                          <a:spcPts val="0"/>
                        </a:spcAft>
                      </a:pPr>
                      <a:r>
                        <a:rPr lang="en-US" sz="14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Fixed effects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75266772"/>
                  </a:ext>
                </a:extLst>
              </a:tr>
              <a:tr h="313401">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Quarter-day IMI status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quarter observations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Coefficient estimate (SE)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698535568"/>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Intercept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 (0.29)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2678913241"/>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warneri*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5.18 (0.60)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69079278"/>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aureus*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112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4.81 (0.22)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61584967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agnetis*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3.76 (0.45)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55613022"/>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hyicus*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3.23 (0.85)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40676518"/>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simulans*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3.11 (0.39)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384364795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xylosus*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2.96 (0.62)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165296940"/>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chromogenes*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384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2.88 (0.12)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17595905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haemolyticus*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1.77 (0.31)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817506052"/>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devriesei*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1.62 (0.54)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0.003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76749944"/>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equorum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0.12 (0.48)</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0.81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504311873"/>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Healthy (no growth)</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1972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49975442"/>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-0.003 (0.01)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0.54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2995090395"/>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r>
                        <a:rPr lang="en-US" sz="1400" kern="10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0.73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721469849"/>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r>
                        <a:rPr lang="en-US" sz="1400" kern="10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0.53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3164267576"/>
                  </a:ext>
                </a:extLst>
              </a:tr>
              <a:tr h="305033">
                <a:tc>
                  <a:txBody>
                    <a:bodyPr/>
                    <a:lstStyle/>
                    <a:p>
                      <a:pPr marL="0" marR="0">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Random effects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Variance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417664541"/>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Farm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0.28</a:t>
                      </a:r>
                      <a:endParaRPr lang="en-US" sz="1400" kern="10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kern="10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278263850"/>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Cow</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r>
                        <a:rPr lang="en-US" sz="1400" kern="100">
                          <a:solidFill>
                            <a:srgbClr val="000000"/>
                          </a:solidFill>
                          <a:effectLst/>
                          <a:latin typeface="Times New Roman" panose="02020603050405020304" pitchFamily="18" charset="0"/>
                          <a:cs typeface="Times New Roman" panose="02020603050405020304" pitchFamily="18" charset="0"/>
                        </a:rPr>
                        <a:t>1.0</a:t>
                      </a:r>
                      <a:endParaRPr lang="en-US" sz="1400" kern="100">
                        <a:effectLst/>
                        <a:latin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r>
                        <a:rPr lang="en-US" sz="1400" kern="100">
                          <a:solidFill>
                            <a:srgbClr val="000000"/>
                          </a:solidFill>
                          <a:effectLst/>
                          <a:latin typeface="Times New Roman" panose="02020603050405020304" pitchFamily="18" charset="0"/>
                          <a:cs typeface="Times New Roman" panose="02020603050405020304" pitchFamily="18" charset="0"/>
                        </a:rPr>
                        <a:t> </a:t>
                      </a:r>
                      <a:endParaRPr lang="en-US" sz="1400" kern="100">
                        <a:effectLst/>
                        <a:latin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3543966904"/>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Quarter</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0.47</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697567508"/>
                  </a:ext>
                </a:extLst>
              </a:tr>
              <a:tr h="163814">
                <a:tc gridSpan="4">
                  <a:txBody>
                    <a:bodyPr/>
                    <a:lstStyle/>
                    <a:p>
                      <a:pPr marL="0" marR="0">
                        <a:lnSpc>
                          <a:spcPct val="107000"/>
                        </a:lnSpc>
                        <a:spcBef>
                          <a:spcPts val="0"/>
                        </a:spcBef>
                        <a:spcAft>
                          <a:spcPts val="0"/>
                        </a:spcAft>
                      </a:pPr>
                      <a:r>
                        <a:rPr lang="en-US" sz="1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Quarter somatic cell score differs from healthy quarters (</a:t>
                      </a:r>
                      <a:r>
                        <a:rPr lang="en-US" sz="14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 0.05)</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9102625"/>
                  </a:ext>
                </a:extLst>
              </a:tr>
            </a:tbl>
          </a:graphicData>
        </a:graphic>
      </p:graphicFrame>
    </p:spTree>
    <p:extLst>
      <p:ext uri="{BB962C8B-B14F-4D97-AF65-F5344CB8AC3E}">
        <p14:creationId xmlns:p14="http://schemas.microsoft.com/office/powerpoint/2010/main" val="25462713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77DADB9-9C55-D93A-2A4B-20E1A704B98D}"/>
              </a:ext>
            </a:extLst>
          </p:cNvPr>
          <p:cNvGraphicFramePr>
            <a:graphicFrameLocks noGrp="1"/>
          </p:cNvGraphicFramePr>
          <p:nvPr/>
        </p:nvGraphicFramePr>
        <p:xfrm>
          <a:off x="2115929" y="962527"/>
          <a:ext cx="7960142" cy="4791203"/>
        </p:xfrm>
        <a:graphic>
          <a:graphicData uri="http://schemas.openxmlformats.org/drawingml/2006/table">
            <a:tbl>
              <a:tblPr firstRow="1" firstCol="1" bandRow="1"/>
              <a:tblGrid>
                <a:gridCol w="2060895">
                  <a:extLst>
                    <a:ext uri="{9D8B030D-6E8A-4147-A177-3AD203B41FA5}">
                      <a16:colId xmlns:a16="http://schemas.microsoft.com/office/drawing/2014/main" val="3320493698"/>
                    </a:ext>
                  </a:extLst>
                </a:gridCol>
                <a:gridCol w="2301004">
                  <a:extLst>
                    <a:ext uri="{9D8B030D-6E8A-4147-A177-3AD203B41FA5}">
                      <a16:colId xmlns:a16="http://schemas.microsoft.com/office/drawing/2014/main" val="1380666763"/>
                    </a:ext>
                  </a:extLst>
                </a:gridCol>
                <a:gridCol w="3598243">
                  <a:extLst>
                    <a:ext uri="{9D8B030D-6E8A-4147-A177-3AD203B41FA5}">
                      <a16:colId xmlns:a16="http://schemas.microsoft.com/office/drawing/2014/main" val="2565188533"/>
                    </a:ext>
                  </a:extLst>
                </a:gridCol>
              </a:tblGrid>
              <a:tr h="1140116">
                <a:tc gridSpan="3">
                  <a:txBody>
                    <a:bodyPr/>
                    <a:lstStyle/>
                    <a:p>
                      <a:pPr marL="0" marR="0">
                        <a:lnSpc>
                          <a:spcPct val="107000"/>
                        </a:lnSpc>
                        <a:spcBef>
                          <a:spcPts val="0"/>
                        </a:spcBef>
                        <a:spcAft>
                          <a:spcPts val="0"/>
                        </a:spcAft>
                      </a:pPr>
                      <a:r>
                        <a:rPr lang="en-US" sz="16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2</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Estimated quarter somatic cell count by intramammary infection status at 91 days in milk (13 weeks) for frequently isolated </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staphylococci and mammaliicocci</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healthy (no growth) quarters. D</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ata set used to make model estimations is comprised of 2,620 quarter-day observations collected from </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1,272 quarters belonging to 360 cows </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during a longitudinal, cross-sectional observational study of 10 certified organic dairy farms in Vermont (US).</a:t>
                      </a:r>
                    </a:p>
                    <a:p>
                      <a:pPr marL="0" marR="0">
                        <a:lnSpc>
                          <a:spcPct val="107000"/>
                        </a:lnSpc>
                        <a:spcBef>
                          <a:spcPts val="0"/>
                        </a:spcBef>
                        <a:spcAft>
                          <a:spcPts val="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44584591"/>
                  </a:ext>
                </a:extLst>
              </a:tr>
              <a:tr h="469546">
                <a:tc>
                  <a:txBody>
                    <a:bodyPr/>
                    <a:lstStyle/>
                    <a:p>
                      <a:pPr marL="0" marR="0" algn="ctr">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Quarter-day IMI status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Estimated quarter somatic cell count (cells/mL)</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 lower and upper confidence level (cells/mL)</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93235704"/>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warneri</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395,190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148,189 - 1,053,891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104203237"/>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aureus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307,101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197,323 - 477,951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4260580310"/>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agnetis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148,437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69,021 - 319,232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167646016"/>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hyicus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102,478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26,368 - 398,281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831270466"/>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simulans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94,617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48,346 - 185,175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625058531"/>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xylosus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84,985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30,798 - 234,512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377305863"/>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chromogenes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80,376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56,942 - 113,454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536018725"/>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haemolyticus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37,333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21,217 - 65,688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015809478"/>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devriesei</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33,513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13,597 - 82,599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993773584"/>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equorum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11,855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5,292 - 26,556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274724651"/>
                  </a:ext>
                </a:extLst>
              </a:tr>
              <a:tr h="236403">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Healthy (no growth)</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10,927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8,056 - 14,822</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530030499"/>
                  </a:ext>
                </a:extLst>
              </a:tr>
            </a:tbl>
          </a:graphicData>
        </a:graphic>
      </p:graphicFrame>
    </p:spTree>
    <p:extLst>
      <p:ext uri="{BB962C8B-B14F-4D97-AF65-F5344CB8AC3E}">
        <p14:creationId xmlns:p14="http://schemas.microsoft.com/office/powerpoint/2010/main" val="2262979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F4B939D-0387-E900-10D3-2DE8461F029C}"/>
              </a:ext>
            </a:extLst>
          </p:cNvPr>
          <p:cNvGraphicFramePr>
            <a:graphicFrameLocks noGrp="1"/>
          </p:cNvGraphicFramePr>
          <p:nvPr/>
        </p:nvGraphicFramePr>
        <p:xfrm>
          <a:off x="838200" y="1618009"/>
          <a:ext cx="10515600" cy="2901193"/>
        </p:xfrm>
        <a:graphic>
          <a:graphicData uri="http://schemas.openxmlformats.org/drawingml/2006/table">
            <a:tbl>
              <a:tblPr firstRow="1" firstCol="1" bandRow="1"/>
              <a:tblGrid>
                <a:gridCol w="2225101">
                  <a:extLst>
                    <a:ext uri="{9D8B030D-6E8A-4147-A177-3AD203B41FA5}">
                      <a16:colId xmlns:a16="http://schemas.microsoft.com/office/drawing/2014/main" val="3530605006"/>
                    </a:ext>
                  </a:extLst>
                </a:gridCol>
                <a:gridCol w="3482767">
                  <a:extLst>
                    <a:ext uri="{9D8B030D-6E8A-4147-A177-3AD203B41FA5}">
                      <a16:colId xmlns:a16="http://schemas.microsoft.com/office/drawing/2014/main" val="1692984675"/>
                    </a:ext>
                  </a:extLst>
                </a:gridCol>
                <a:gridCol w="4807732">
                  <a:extLst>
                    <a:ext uri="{9D8B030D-6E8A-4147-A177-3AD203B41FA5}">
                      <a16:colId xmlns:a16="http://schemas.microsoft.com/office/drawing/2014/main" val="1214417388"/>
                    </a:ext>
                  </a:extLst>
                </a:gridCol>
              </a:tblGrid>
              <a:tr h="184150">
                <a:tc gridSpan="3">
                  <a:txBody>
                    <a:bodyPr/>
                    <a:lstStyle/>
                    <a:p>
                      <a:pPr marL="0" marR="0">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1. Diversity of RAPD types causing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persistently high and low SCC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intramammary infections</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by farm.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An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IMI was considered persistent if it had ≥ 2 quarter-day observations (from sequential sampling events approximately 30 days apart) and it was infected with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only for all quarter-day observations. Persistent IMI were then selected where all quarter-day observations had an associated SCC of ≥200,000 cells/mL or &lt;200,000 cells/</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mL.</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All isolates associated with each IMI were strain-typed using RAPD to ensure persistency; 74 out of 75 IMI were found to be caused by the same strain of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69821486"/>
                  </a:ext>
                </a:extLst>
              </a:tr>
              <a:tr h="257175">
                <a:tc>
                  <a:txBody>
                    <a:bodyPr/>
                    <a:lstStyle/>
                    <a:p>
                      <a:pPr marL="0" marR="0" algn="ctr">
                        <a:lnSpc>
                          <a:spcPct val="107000"/>
                        </a:lnSpc>
                        <a:spcBef>
                          <a:spcPts val="0"/>
                        </a:spcBef>
                        <a:spcAft>
                          <a:spcPts val="0"/>
                        </a:spcAf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Farm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persistent IMI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RAPD types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503774062"/>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65398771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2270317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526522777"/>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4234876119"/>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F</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270766967"/>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371818866"/>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H</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681952475"/>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70375398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J</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92647456"/>
                  </a:ext>
                </a:extLst>
              </a:tr>
            </a:tbl>
          </a:graphicData>
        </a:graphic>
      </p:graphicFrame>
    </p:spTree>
    <p:extLst>
      <p:ext uri="{BB962C8B-B14F-4D97-AF65-F5344CB8AC3E}">
        <p14:creationId xmlns:p14="http://schemas.microsoft.com/office/powerpoint/2010/main" val="2311149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0D745E-B5CA-F096-4461-2911444725E9}"/>
              </a:ext>
            </a:extLst>
          </p:cNvPr>
          <p:cNvPicPr>
            <a:picLocks noChangeAspect="1"/>
          </p:cNvPicPr>
          <p:nvPr/>
        </p:nvPicPr>
        <p:blipFill rotWithShape="1">
          <a:blip r:embed="rId3"/>
          <a:srcRect l="14606" t="21539" r="58453" b="15737"/>
          <a:stretch/>
        </p:blipFill>
        <p:spPr>
          <a:xfrm>
            <a:off x="5346671" y="1840942"/>
            <a:ext cx="3819733" cy="3176116"/>
          </a:xfrm>
          <a:prstGeom prst="rect">
            <a:avLst/>
          </a:prstGeom>
        </p:spPr>
      </p:pic>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387248"/>
            <a:ext cx="8653056" cy="1067836"/>
          </a:xfrm>
          <a:noFill/>
          <a:ln>
            <a:noFill/>
          </a:ln>
        </p:spPr>
        <p:txBody>
          <a:bodyPr>
            <a:normAutofit/>
          </a:bodyPr>
          <a:lstStyle/>
          <a:p>
            <a:r>
              <a:rPr lang="en-US" sz="3600" b="1" i="1" dirty="0">
                <a:effectLst>
                  <a:outerShdw blurRad="38100" dist="38100" dir="2700000" algn="tl">
                    <a:srgbClr val="000000">
                      <a:alpha val="43137"/>
                    </a:srgbClr>
                  </a:outerShdw>
                </a:effectLst>
                <a:latin typeface="+mn-lt"/>
              </a:rPr>
              <a:t>Overview: Udder health on organic dairies</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567148" y="1678402"/>
            <a:ext cx="4680284" cy="5007819"/>
          </a:xfrm>
          <a:noFill/>
          <a:ln>
            <a:noFill/>
          </a:ln>
        </p:spPr>
        <p:txBody>
          <a:bodyPr>
            <a:normAutofit/>
          </a:bodyPr>
          <a:lstStyle/>
          <a:p>
            <a:pPr>
              <a:lnSpc>
                <a:spcPts val="600"/>
              </a:lnSpc>
              <a:buSzPct val="75000"/>
              <a:buFont typeface="Wingdings" panose="05000000000000000000" pitchFamily="2" charset="2"/>
              <a:buChar char="§"/>
            </a:pPr>
            <a:endParaRPr lang="en-US" sz="2400" b="1"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rPr>
              <a:t>Antimicrobial usage on dairies</a:t>
            </a:r>
            <a:endParaRPr lang="en-US" sz="2400" b="1"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Primary reason for AMR usage on dairies is mastitis/intramammary infections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Important component of udder health programs</a:t>
            </a: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3600" b="1" i="1" dirty="0"/>
          </a:p>
          <a:p>
            <a:pPr marL="457200" lvl="1" inden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pic>
        <p:nvPicPr>
          <p:cNvPr id="8" name="Picture 7">
            <a:extLst>
              <a:ext uri="{FF2B5EF4-FFF2-40B4-BE49-F238E27FC236}">
                <a16:creationId xmlns:a16="http://schemas.microsoft.com/office/drawing/2014/main" id="{B1D9761B-0A96-DA8E-44FA-B93B52B34570}"/>
              </a:ext>
            </a:extLst>
          </p:cNvPr>
          <p:cNvPicPr>
            <a:picLocks noChangeAspect="1"/>
          </p:cNvPicPr>
          <p:nvPr/>
        </p:nvPicPr>
        <p:blipFill rotWithShape="1">
          <a:blip r:embed="rId4"/>
          <a:srcRect l="18158" t="17118" r="61612" b="11592"/>
          <a:stretch/>
        </p:blipFill>
        <p:spPr>
          <a:xfrm>
            <a:off x="8908236" y="2105983"/>
            <a:ext cx="3116178" cy="3921824"/>
          </a:xfrm>
          <a:prstGeom prst="rect">
            <a:avLst/>
          </a:prstGeom>
        </p:spPr>
      </p:pic>
      <p:pic>
        <p:nvPicPr>
          <p:cNvPr id="11" name="Picture 10">
            <a:extLst>
              <a:ext uri="{FF2B5EF4-FFF2-40B4-BE49-F238E27FC236}">
                <a16:creationId xmlns:a16="http://schemas.microsoft.com/office/drawing/2014/main" id="{7CFCC684-F13F-B9E2-9CF3-BCFF171943DC}"/>
              </a:ext>
            </a:extLst>
          </p:cNvPr>
          <p:cNvPicPr>
            <a:picLocks noChangeAspect="1"/>
          </p:cNvPicPr>
          <p:nvPr/>
        </p:nvPicPr>
        <p:blipFill rotWithShape="1">
          <a:blip r:embed="rId5"/>
          <a:srcRect l="8882" t="20158" r="52730" b="17118"/>
          <a:stretch/>
        </p:blipFill>
        <p:spPr>
          <a:xfrm>
            <a:off x="1078233" y="3618523"/>
            <a:ext cx="4680284" cy="2731169"/>
          </a:xfrm>
          <a:prstGeom prst="rect">
            <a:avLst/>
          </a:prstGeom>
        </p:spPr>
      </p:pic>
      <p:sp>
        <p:nvSpPr>
          <p:cNvPr id="9" name="TextBox 8">
            <a:extLst>
              <a:ext uri="{FF2B5EF4-FFF2-40B4-BE49-F238E27FC236}">
                <a16:creationId xmlns:a16="http://schemas.microsoft.com/office/drawing/2014/main" id="{E9407368-9E7C-FB02-5856-5DB26C3451B5}"/>
              </a:ext>
            </a:extLst>
          </p:cNvPr>
          <p:cNvSpPr txBox="1"/>
          <p:nvPr/>
        </p:nvSpPr>
        <p:spPr>
          <a:xfrm>
            <a:off x="8397151" y="6027807"/>
            <a:ext cx="3531345"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Figures reprinted in Proceedings of National Mastitis Council, 2018</a:t>
            </a:r>
          </a:p>
        </p:txBody>
      </p:sp>
      <p:sp>
        <p:nvSpPr>
          <p:cNvPr id="13" name="Rectangle 12">
            <a:extLst>
              <a:ext uri="{FF2B5EF4-FFF2-40B4-BE49-F238E27FC236}">
                <a16:creationId xmlns:a16="http://schemas.microsoft.com/office/drawing/2014/main" id="{C3D762D6-6323-9A6E-CFD0-00A03A3A0B64}"/>
              </a:ext>
            </a:extLst>
          </p:cNvPr>
          <p:cNvSpPr/>
          <p:nvPr/>
        </p:nvSpPr>
        <p:spPr>
          <a:xfrm>
            <a:off x="6707657" y="2962656"/>
            <a:ext cx="839593" cy="584775"/>
          </a:xfrm>
          <a:prstGeom prst="rect">
            <a:avLst/>
          </a:prstGeom>
          <a:noFill/>
        </p:spPr>
        <p:txBody>
          <a:bodyPr wrap="square" lIns="91440" tIns="45720" rIns="91440" bIns="45720">
            <a:spAutoFit/>
          </a:bodyPr>
          <a:lstStyle/>
          <a:p>
            <a:pPr algn="ctr"/>
            <a:r>
              <a:rPr lang="en-US" sz="3200" b="1" cap="none" spc="0" dirty="0">
                <a:ln w="0"/>
                <a:solidFill>
                  <a:srgbClr val="FF0000"/>
                </a:solidFill>
                <a:effectLst>
                  <a:outerShdw blurRad="38100" dist="19050" dir="2700000" algn="tl" rotWithShape="0">
                    <a:schemeClr val="dk1">
                      <a:alpha val="40000"/>
                    </a:schemeClr>
                  </a:outerShdw>
                </a:effectLst>
              </a:rPr>
              <a:t>X</a:t>
            </a:r>
          </a:p>
        </p:txBody>
      </p:sp>
      <p:sp>
        <p:nvSpPr>
          <p:cNvPr id="14" name="Rectangle 13">
            <a:extLst>
              <a:ext uri="{FF2B5EF4-FFF2-40B4-BE49-F238E27FC236}">
                <a16:creationId xmlns:a16="http://schemas.microsoft.com/office/drawing/2014/main" id="{840FD365-DB86-B6A5-48AC-286F27D31CB1}"/>
              </a:ext>
            </a:extLst>
          </p:cNvPr>
          <p:cNvSpPr/>
          <p:nvPr/>
        </p:nvSpPr>
        <p:spPr>
          <a:xfrm>
            <a:off x="6906135" y="3175643"/>
            <a:ext cx="839593" cy="584775"/>
          </a:xfrm>
          <a:prstGeom prst="rect">
            <a:avLst/>
          </a:prstGeom>
          <a:noFill/>
        </p:spPr>
        <p:txBody>
          <a:bodyPr wrap="square" lIns="91440" tIns="45720" rIns="91440" bIns="45720">
            <a:spAutoFit/>
          </a:bodyPr>
          <a:lstStyle/>
          <a:p>
            <a:pPr algn="ctr"/>
            <a:r>
              <a:rPr lang="en-US" sz="3200" b="1" cap="none" spc="0" dirty="0">
                <a:ln w="0"/>
                <a:solidFill>
                  <a:srgbClr val="FF0000"/>
                </a:solidFill>
                <a:effectLst>
                  <a:outerShdw blurRad="38100" dist="19050" dir="2700000" algn="tl" rotWithShape="0">
                    <a:schemeClr val="dk1">
                      <a:alpha val="40000"/>
                    </a:schemeClr>
                  </a:outerShdw>
                </a:effectLst>
              </a:rPr>
              <a:t>X</a:t>
            </a:r>
          </a:p>
        </p:txBody>
      </p:sp>
      <p:sp>
        <p:nvSpPr>
          <p:cNvPr id="15" name="Rectangle 14">
            <a:extLst>
              <a:ext uri="{FF2B5EF4-FFF2-40B4-BE49-F238E27FC236}">
                <a16:creationId xmlns:a16="http://schemas.microsoft.com/office/drawing/2014/main" id="{86131CBB-222C-951B-BC8E-3AEF7BF0F9AD}"/>
              </a:ext>
            </a:extLst>
          </p:cNvPr>
          <p:cNvSpPr/>
          <p:nvPr/>
        </p:nvSpPr>
        <p:spPr>
          <a:xfrm>
            <a:off x="10527390" y="3760418"/>
            <a:ext cx="839593"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X</a:t>
            </a:r>
          </a:p>
        </p:txBody>
      </p:sp>
      <p:sp>
        <p:nvSpPr>
          <p:cNvPr id="16" name="Rectangle 15">
            <a:extLst>
              <a:ext uri="{FF2B5EF4-FFF2-40B4-BE49-F238E27FC236}">
                <a16:creationId xmlns:a16="http://schemas.microsoft.com/office/drawing/2014/main" id="{37165154-69A7-AEAA-8DC5-9A6C91F2277F}"/>
              </a:ext>
            </a:extLst>
          </p:cNvPr>
          <p:cNvSpPr/>
          <p:nvPr/>
        </p:nvSpPr>
        <p:spPr>
          <a:xfrm>
            <a:off x="10527390" y="4335692"/>
            <a:ext cx="839593"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X</a:t>
            </a:r>
          </a:p>
        </p:txBody>
      </p:sp>
      <p:pic>
        <p:nvPicPr>
          <p:cNvPr id="1026" name="Picture 2" descr="Cinnatube Dry Cow Tube - Leedstone">
            <a:extLst>
              <a:ext uri="{FF2B5EF4-FFF2-40B4-BE49-F238E27FC236}">
                <a16:creationId xmlns:a16="http://schemas.microsoft.com/office/drawing/2014/main" id="{C9ED1457-63ED-A37F-03BE-61F513E2AB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987" b="40773"/>
          <a:stretch/>
        </p:blipFill>
        <p:spPr bwMode="auto">
          <a:xfrm>
            <a:off x="4501211" y="3499003"/>
            <a:ext cx="1018246" cy="591326"/>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Thumbs up sign">
            <a:extLst>
              <a:ext uri="{FF2B5EF4-FFF2-40B4-BE49-F238E27FC236}">
                <a16:creationId xmlns:a16="http://schemas.microsoft.com/office/drawing/2014/main" id="{456128F3-1B4B-9F74-0B3A-6ECA58EBF2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18375" y="5093050"/>
            <a:ext cx="600139" cy="600139"/>
          </a:xfrm>
          <a:prstGeom prst="rect">
            <a:avLst/>
          </a:prstGeom>
        </p:spPr>
      </p:pic>
      <p:pic>
        <p:nvPicPr>
          <p:cNvPr id="20" name="Graphic 19" descr="Skull">
            <a:extLst>
              <a:ext uri="{FF2B5EF4-FFF2-40B4-BE49-F238E27FC236}">
                <a16:creationId xmlns:a16="http://schemas.microsoft.com/office/drawing/2014/main" id="{C6ECF8B7-E3AF-FCCE-B3BD-B891388679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55013" y="5158121"/>
            <a:ext cx="591312" cy="591312"/>
          </a:xfrm>
          <a:prstGeom prst="rect">
            <a:avLst/>
          </a:prstGeom>
        </p:spPr>
      </p:pic>
    </p:spTree>
    <p:extLst>
      <p:ext uri="{BB962C8B-B14F-4D97-AF65-F5344CB8AC3E}">
        <p14:creationId xmlns:p14="http://schemas.microsoft.com/office/powerpoint/2010/main" val="316220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92B025-416A-B3EE-6570-F2048879E2B0}"/>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Study overview</a:t>
            </a:r>
          </a:p>
        </p:txBody>
      </p:sp>
      <p:sp>
        <p:nvSpPr>
          <p:cNvPr id="7" name="Content Placeholder 3">
            <a:extLst>
              <a:ext uri="{FF2B5EF4-FFF2-40B4-BE49-F238E27FC236}">
                <a16:creationId xmlns:a16="http://schemas.microsoft.com/office/drawing/2014/main" id="{C6B57FFE-F51D-69FA-DFDB-EFAFFE624F22}"/>
              </a:ext>
            </a:extLst>
          </p:cNvPr>
          <p:cNvSpPr txBox="1">
            <a:spLocks/>
          </p:cNvSpPr>
          <p:nvPr/>
        </p:nvSpPr>
        <p:spPr>
          <a:xfrm>
            <a:off x="2050401" y="4060612"/>
            <a:ext cx="8091197" cy="2210879"/>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lnSpc>
                <a:spcPct val="100000"/>
              </a:lnSpc>
              <a:buSzPct val="75000"/>
              <a:buNone/>
            </a:pPr>
            <a:r>
              <a:rPr lang="en-US" sz="2400" b="1" i="1" dirty="0">
                <a:latin typeface="Calibri" panose="020F0502020204030204" pitchFamily="34" charset="0"/>
                <a:ea typeface="Calibri" panose="020F0502020204030204" pitchFamily="34" charset="0"/>
              </a:rPr>
              <a:t>Inclusion criteria for herds:</a:t>
            </a:r>
          </a:p>
          <a:p>
            <a:pPr lvl="1">
              <a:lnSpc>
                <a:spcPct val="100000"/>
              </a:lnSpc>
              <a:buSzPct val="75000"/>
              <a:buFont typeface="Wingdings" panose="05000000000000000000" pitchFamily="2" charset="2"/>
              <a:buChar char="§"/>
            </a:pPr>
            <a:r>
              <a:rPr lang="en-US" sz="2000" i="1" dirty="0">
                <a:solidFill>
                  <a:sysClr val="windowText" lastClr="000000"/>
                </a:solidFill>
                <a:latin typeface="Calibri" panose="020F0502020204030204"/>
              </a:rPr>
              <a:t>Certified organic dairy</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Milking between 35 and 120 cows</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Utilizing a tiestall with shavings OR a bedded pack system</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2" name="Picture 4" descr="A cow walks a snow-covered field.">
            <a:extLst>
              <a:ext uri="{FF2B5EF4-FFF2-40B4-BE49-F238E27FC236}">
                <a16:creationId xmlns:a16="http://schemas.microsoft.com/office/drawing/2014/main" id="{CD826AE8-E006-28A5-37DA-A4B6CB57F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5"/>
          <a:stretch/>
        </p:blipFill>
        <p:spPr bwMode="auto">
          <a:xfrm>
            <a:off x="2095323" y="1360137"/>
            <a:ext cx="4000677" cy="24038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2377B46-E562-18BD-A5FE-15680993140D}"/>
              </a:ext>
            </a:extLst>
          </p:cNvPr>
          <p:cNvSpPr txBox="1"/>
          <p:nvPr/>
        </p:nvSpPr>
        <p:spPr>
          <a:xfrm>
            <a:off x="4718988" y="3732828"/>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schemeClr val="bg1">
                    <a:lumMod val="85000"/>
                  </a:schemeClr>
                </a:solidFill>
                <a:latin typeface="Calibri" panose="020F0502020204030204"/>
              </a:rPr>
              <a:t>O</a:t>
            </a: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rganicvalley.coop</a:t>
            </a:r>
          </a:p>
        </p:txBody>
      </p:sp>
      <p:pic>
        <p:nvPicPr>
          <p:cNvPr id="3" name="Picture 2" descr="grazing.jpg">
            <a:extLst>
              <a:ext uri="{FF2B5EF4-FFF2-40B4-BE49-F238E27FC236}">
                <a16:creationId xmlns:a16="http://schemas.microsoft.com/office/drawing/2014/main" id="{82DD5DC9-DBED-7EE8-F77C-13F772853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944" y="1370353"/>
            <a:ext cx="3623733" cy="24109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FDD5B3-BE6B-3C34-DAC5-CF1371FB2055}"/>
              </a:ext>
            </a:extLst>
          </p:cNvPr>
          <p:cNvSpPr txBox="1"/>
          <p:nvPr/>
        </p:nvSpPr>
        <p:spPr>
          <a:xfrm>
            <a:off x="8719665" y="3732828"/>
            <a:ext cx="1429830"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schemeClr val="bg1">
                    <a:lumMod val="85000"/>
                  </a:schemeClr>
                </a:solidFill>
                <a:effectLst/>
                <a:uLnTx/>
                <a:uFillTx/>
                <a:latin typeface="Calibri" panose="020F0502020204030204"/>
                <a:ea typeface="+mn-ea"/>
                <a:cs typeface="+mn-cs"/>
              </a:rPr>
              <a:t>Photo: M. Webb</a:t>
            </a:r>
          </a:p>
        </p:txBody>
      </p:sp>
    </p:spTree>
    <p:extLst>
      <p:ext uri="{BB962C8B-B14F-4D97-AF65-F5344CB8AC3E}">
        <p14:creationId xmlns:p14="http://schemas.microsoft.com/office/powerpoint/2010/main" val="3373719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30A84-EF83-4658-BD7C-B33C75DAE8A1}"/>
              </a:ext>
            </a:extLst>
          </p:cNvPr>
          <p:cNvPicPr>
            <a:picLocks noChangeAspect="1"/>
          </p:cNvPicPr>
          <p:nvPr/>
        </p:nvPicPr>
        <p:blipFill rotWithShape="1">
          <a:blip r:embed="rId3"/>
          <a:srcRect l="28658" t="27343" b="815"/>
          <a:stretch/>
        </p:blipFill>
        <p:spPr>
          <a:xfrm>
            <a:off x="856313" y="483270"/>
            <a:ext cx="10479372" cy="3540819"/>
          </a:xfrm>
          <a:prstGeom prst="rect">
            <a:avLst/>
          </a:prstGeom>
        </p:spPr>
      </p:pic>
      <p:pic>
        <p:nvPicPr>
          <p:cNvPr id="6" name="Picture 5">
            <a:extLst>
              <a:ext uri="{FF2B5EF4-FFF2-40B4-BE49-F238E27FC236}">
                <a16:creationId xmlns:a16="http://schemas.microsoft.com/office/drawing/2014/main" id="{8294A047-DFBC-404B-8305-9ED89489B2B5}"/>
              </a:ext>
            </a:extLst>
          </p:cNvPr>
          <p:cNvPicPr>
            <a:picLocks noChangeAspect="1"/>
          </p:cNvPicPr>
          <p:nvPr/>
        </p:nvPicPr>
        <p:blipFill>
          <a:blip r:embed="rId4"/>
          <a:stretch>
            <a:fillRect/>
          </a:stretch>
        </p:blipFill>
        <p:spPr>
          <a:xfrm>
            <a:off x="8805103" y="2952399"/>
            <a:ext cx="2530582" cy="3374109"/>
          </a:xfrm>
          <a:prstGeom prst="rect">
            <a:avLst/>
          </a:prstGeom>
        </p:spPr>
      </p:pic>
      <p:pic>
        <p:nvPicPr>
          <p:cNvPr id="8" name="Picture 2" descr="Image result for tie stall barn">
            <a:extLst>
              <a:ext uri="{FF2B5EF4-FFF2-40B4-BE49-F238E27FC236}">
                <a16:creationId xmlns:a16="http://schemas.microsoft.com/office/drawing/2014/main" id="{FD6273F1-9DAD-488E-9A5A-3F5F161D9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43" y="2952399"/>
            <a:ext cx="3354038" cy="2515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025FECFC-AADF-3A94-66AD-EC77523CC650}"/>
              </a:ext>
            </a:extLst>
          </p:cNvPr>
          <p:cNvSpPr txBox="1">
            <a:spLocks/>
          </p:cNvSpPr>
          <p:nvPr/>
        </p:nvSpPr>
        <p:spPr>
          <a:xfrm>
            <a:off x="4066849" y="3141220"/>
            <a:ext cx="4319585" cy="2583168"/>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10 organic dairies</a:t>
            </a: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+/- 3 samplings/farm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35 cows per farm visit</a:t>
            </a: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Duplicate quartermilk samples</a:t>
            </a: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
        <p:nvSpPr>
          <p:cNvPr id="9" name="Title 1">
            <a:extLst>
              <a:ext uri="{FF2B5EF4-FFF2-40B4-BE49-F238E27FC236}">
                <a16:creationId xmlns:a16="http://schemas.microsoft.com/office/drawing/2014/main" id="{1C79E1E7-E6D1-64AF-4AD7-59E5F72328DD}"/>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Sample collection</a:t>
            </a:r>
          </a:p>
        </p:txBody>
      </p:sp>
    </p:spTree>
    <p:extLst>
      <p:ext uri="{BB962C8B-B14F-4D97-AF65-F5344CB8AC3E}">
        <p14:creationId xmlns:p14="http://schemas.microsoft.com/office/powerpoint/2010/main" val="2582801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74163" y="308113"/>
            <a:ext cx="7200671" cy="919369"/>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Bacteriological culture</a:t>
            </a:r>
          </a:p>
        </p:txBody>
      </p:sp>
      <p:pic>
        <p:nvPicPr>
          <p:cNvPr id="8" name="Picture 7">
            <a:extLst>
              <a:ext uri="{FF2B5EF4-FFF2-40B4-BE49-F238E27FC236}">
                <a16:creationId xmlns:a16="http://schemas.microsoft.com/office/drawing/2014/main" id="{0E66D56F-DDA5-A00A-7180-5A3E52298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024" y="1227482"/>
            <a:ext cx="4357783" cy="2451253"/>
          </a:xfrm>
          <a:prstGeom prst="rect">
            <a:avLst/>
          </a:prstGeom>
        </p:spPr>
      </p:pic>
      <p:sp>
        <p:nvSpPr>
          <p:cNvPr id="2" name="Content Placeholder 3">
            <a:extLst>
              <a:ext uri="{FF2B5EF4-FFF2-40B4-BE49-F238E27FC236}">
                <a16:creationId xmlns:a16="http://schemas.microsoft.com/office/drawing/2014/main" id="{B79ED962-13F6-A98E-6011-891B5922FDB7}"/>
              </a:ext>
            </a:extLst>
          </p:cNvPr>
          <p:cNvSpPr txBox="1">
            <a:spLocks/>
          </p:cNvSpPr>
          <p:nvPr/>
        </p:nvSpPr>
        <p:spPr>
          <a:xfrm>
            <a:off x="454415" y="1575140"/>
            <a:ext cx="5505680" cy="4378400"/>
          </a:xfrm>
          <a:prstGeom prst="rect">
            <a:avLst/>
          </a:prstGeom>
          <a:noFill/>
          <a:ln>
            <a:no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endParaRPr lang="en-US" sz="24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Quartermilk samples plated in duplicate </a:t>
            </a:r>
          </a:p>
          <a:p>
            <a:pPr>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Quarter-level SCC by flow cytometry</a:t>
            </a:r>
          </a:p>
          <a:p>
            <a:pPr>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Presumptive benchtop identification of IMI pathogens</a:t>
            </a: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Further identification by MALDI-</a:t>
            </a:r>
            <a:r>
              <a:rPr lang="en-US" sz="2400" b="1" i="1" dirty="0" err="1">
                <a:latin typeface="Calibri" panose="020F0502020204030204" pitchFamily="34" charset="0"/>
                <a:ea typeface="Calibri" panose="020F0502020204030204" pitchFamily="34" charset="0"/>
                <a:cs typeface="Times New Roman" panose="02020603050405020304" pitchFamily="18" charset="0"/>
              </a:rPr>
              <a:t>ToF</a:t>
            </a:r>
            <a:r>
              <a:rPr lang="en-US" sz="2400" b="1" i="1" dirty="0">
                <a:latin typeface="Calibri" panose="020F0502020204030204" pitchFamily="34" charset="0"/>
                <a:ea typeface="Calibri" panose="020F0502020204030204" pitchFamily="34" charset="0"/>
                <a:cs typeface="Times New Roman" panose="02020603050405020304" pitchFamily="18" charset="0"/>
              </a:rPr>
              <a:t> (Adkins Lab, U. Missouri College of Vet. Med.)</a:t>
            </a:r>
          </a:p>
          <a:p>
            <a:pPr>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3074" name="Picture 2" descr="Vaccines | Free Full-Text | How MALDI-TOF Mass Spectrometry Technology  Contributes to Microbial Infection Control in Healthcare Settings">
            <a:extLst>
              <a:ext uri="{FF2B5EF4-FFF2-40B4-BE49-F238E27FC236}">
                <a16:creationId xmlns:a16="http://schemas.microsoft.com/office/drawing/2014/main" id="{17A3B7B8-CD15-E490-8261-4D3E1A39D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168" y="3841286"/>
            <a:ext cx="4774471" cy="23872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A6BAAF-ADC4-742C-6207-50B9082D0D07}"/>
              </a:ext>
            </a:extLst>
          </p:cNvPr>
          <p:cNvSpPr txBox="1"/>
          <p:nvPr/>
        </p:nvSpPr>
        <p:spPr>
          <a:xfrm>
            <a:off x="10568137" y="6136189"/>
            <a:ext cx="3677822" cy="184666"/>
          </a:xfrm>
          <a:prstGeom prst="rect">
            <a:avLst/>
          </a:prstGeom>
          <a:noFill/>
        </p:spPr>
        <p:txBody>
          <a:bodyPr wrap="square">
            <a:spAutoFit/>
          </a:bodyPr>
          <a:lstStyle/>
          <a:p>
            <a:r>
              <a:rPr lang="en-US" sz="600" i="1" dirty="0" err="1">
                <a:solidFill>
                  <a:schemeClr val="bg1">
                    <a:lumMod val="85000"/>
                  </a:schemeClr>
                </a:solidFill>
                <a:ea typeface="Cambria" panose="02040503050406030204" pitchFamily="18" charset="0"/>
                <a:cs typeface="Times New Roman" panose="02020603050405020304" pitchFamily="18" charset="0"/>
              </a:rPr>
              <a:t>Elbehiry</a:t>
            </a:r>
            <a:r>
              <a:rPr lang="en-US" sz="600" i="1" dirty="0">
                <a:solidFill>
                  <a:schemeClr val="bg1">
                    <a:lumMod val="85000"/>
                  </a:schemeClr>
                </a:solidFill>
                <a:ea typeface="Cambria" panose="02040503050406030204" pitchFamily="18" charset="0"/>
                <a:cs typeface="Times New Roman" panose="02020603050405020304" pitchFamily="18" charset="0"/>
              </a:rPr>
              <a:t> et al., 2022</a:t>
            </a:r>
            <a:endParaRPr lang="en-US" sz="600" i="1" dirty="0">
              <a:solidFill>
                <a:schemeClr val="bg1">
                  <a:lumMod val="85000"/>
                </a:schemeClr>
              </a:solidFill>
              <a:ea typeface="Cambria" panose="02040503050406030204" pitchFamily="18" charset="0"/>
            </a:endParaRPr>
          </a:p>
        </p:txBody>
      </p:sp>
    </p:spTree>
    <p:extLst>
      <p:ext uri="{BB962C8B-B14F-4D97-AF65-F5344CB8AC3E}">
        <p14:creationId xmlns:p14="http://schemas.microsoft.com/office/powerpoint/2010/main" val="3570548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Data analysis </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468598" y="1600111"/>
            <a:ext cx="6618002" cy="4089489"/>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Assign status to quarter observation</a:t>
            </a:r>
          </a:p>
          <a:p>
            <a:pPr marL="457200" lvl="1" indent="0">
              <a:buSzPct val="75000"/>
              <a:buNone/>
            </a:pPr>
            <a:r>
              <a:rPr lang="en-US" sz="1800" i="1" dirty="0">
                <a:latin typeface="Calibri" panose="020F0502020204030204" pitchFamily="34" charset="0"/>
                <a:ea typeface="Calibri" panose="020F0502020204030204" pitchFamily="34" charset="0"/>
              </a:rPr>
              <a:t>1) No growth</a:t>
            </a:r>
          </a:p>
          <a:p>
            <a:pPr marL="457200" lvl="1" indent="0">
              <a:buSzPct val="75000"/>
              <a:buNone/>
            </a:pPr>
            <a:r>
              <a:rPr lang="en-US" sz="1800" i="1" dirty="0">
                <a:latin typeface="Calibri" panose="020F0502020204030204" pitchFamily="34" charset="0"/>
                <a:ea typeface="Calibri" panose="020F0502020204030204" pitchFamily="34" charset="0"/>
              </a:rPr>
              <a:t>2) Single pathogen infection</a:t>
            </a:r>
          </a:p>
          <a:p>
            <a:pPr marL="457200" lvl="1" indent="0">
              <a:buSzPct val="75000"/>
              <a:buNone/>
            </a:pPr>
            <a:r>
              <a:rPr lang="en-US" sz="1800" i="1" dirty="0">
                <a:latin typeface="Calibri" panose="020F0502020204030204" pitchFamily="34" charset="0"/>
                <a:ea typeface="Calibri" panose="020F0502020204030204" pitchFamily="34" charset="0"/>
              </a:rPr>
              <a:t>3) Mixed infection</a:t>
            </a:r>
          </a:p>
          <a:p>
            <a:pPr marL="457200" lvl="1" indent="0">
              <a:buSzPct val="75000"/>
              <a:buNone/>
            </a:pPr>
            <a:r>
              <a:rPr lang="en-US" sz="1800" i="1" dirty="0">
                <a:latin typeface="Calibri" panose="020F0502020204030204" pitchFamily="34" charset="0"/>
                <a:ea typeface="Calibri" panose="020F0502020204030204" pitchFamily="34" charset="0"/>
              </a:rPr>
              <a:t>4) Unknown</a:t>
            </a:r>
          </a:p>
          <a:p>
            <a:pPr marL="457200" lvl="1"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Descriptive analysis of quarter-level prevalence</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By visit for each farm</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For TS vs. FS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Overall</a:t>
            </a:r>
            <a:endParaRPr lang="en-US"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 name="Picture 1">
            <a:extLst>
              <a:ext uri="{FF2B5EF4-FFF2-40B4-BE49-F238E27FC236}">
                <a16:creationId xmlns:a16="http://schemas.microsoft.com/office/drawing/2014/main" id="{05890FD4-0CE1-A62E-2F72-1868B954B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2470" y="1832745"/>
            <a:ext cx="4565190" cy="2567920"/>
          </a:xfrm>
          <a:prstGeom prst="rect">
            <a:avLst/>
          </a:prstGeom>
        </p:spPr>
      </p:pic>
    </p:spTree>
    <p:extLst>
      <p:ext uri="{BB962C8B-B14F-4D97-AF65-F5344CB8AC3E}">
        <p14:creationId xmlns:p14="http://schemas.microsoft.com/office/powerpoint/2010/main" val="1385035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FD316B5-B20F-BAC3-0023-EF5A2A7BADBF}"/>
              </a:ext>
            </a:extLst>
          </p:cNvPr>
          <p:cNvGraphicFramePr>
            <a:graphicFrameLocks noGrp="1"/>
          </p:cNvGraphicFramePr>
          <p:nvPr>
            <p:extLst>
              <p:ext uri="{D42A27DB-BD31-4B8C-83A1-F6EECF244321}">
                <p14:modId xmlns:p14="http://schemas.microsoft.com/office/powerpoint/2010/main" val="1385658801"/>
              </p:ext>
            </p:extLst>
          </p:nvPr>
        </p:nvGraphicFramePr>
        <p:xfrm>
          <a:off x="1415733" y="469503"/>
          <a:ext cx="9360534" cy="5763493"/>
        </p:xfrm>
        <a:graphic>
          <a:graphicData uri="http://schemas.openxmlformats.org/drawingml/2006/table">
            <a:tbl>
              <a:tblPr/>
              <a:tblGrid>
                <a:gridCol w="250507">
                  <a:extLst>
                    <a:ext uri="{9D8B030D-6E8A-4147-A177-3AD203B41FA5}">
                      <a16:colId xmlns:a16="http://schemas.microsoft.com/office/drawing/2014/main" val="843266738"/>
                    </a:ext>
                  </a:extLst>
                </a:gridCol>
                <a:gridCol w="3952240">
                  <a:extLst>
                    <a:ext uri="{9D8B030D-6E8A-4147-A177-3AD203B41FA5}">
                      <a16:colId xmlns:a16="http://schemas.microsoft.com/office/drawing/2014/main" val="1065249705"/>
                    </a:ext>
                  </a:extLst>
                </a:gridCol>
                <a:gridCol w="1369653">
                  <a:extLst>
                    <a:ext uri="{9D8B030D-6E8A-4147-A177-3AD203B41FA5}">
                      <a16:colId xmlns:a16="http://schemas.microsoft.com/office/drawing/2014/main" val="1629529472"/>
                    </a:ext>
                  </a:extLst>
                </a:gridCol>
                <a:gridCol w="1894067">
                  <a:extLst>
                    <a:ext uri="{9D8B030D-6E8A-4147-A177-3AD203B41FA5}">
                      <a16:colId xmlns:a16="http://schemas.microsoft.com/office/drawing/2014/main" val="3105678126"/>
                    </a:ext>
                  </a:extLst>
                </a:gridCol>
                <a:gridCol w="1894067">
                  <a:extLst>
                    <a:ext uri="{9D8B030D-6E8A-4147-A177-3AD203B41FA5}">
                      <a16:colId xmlns:a16="http://schemas.microsoft.com/office/drawing/2014/main" val="2987742105"/>
                    </a:ext>
                  </a:extLst>
                </a:gridCol>
              </a:tblGrid>
              <a:tr h="1639128">
                <a:tc gridSpan="5">
                  <a:txBody>
                    <a:bodyPr/>
                    <a:lstStyle/>
                    <a:p>
                      <a:pPr algn="l" fontAlgn="t"/>
                      <a:r>
                        <a:rPr lang="en-US" sz="1600" b="1" i="0" u="none" strike="noStrike" dirty="0">
                          <a:solidFill>
                            <a:srgbClr val="000000"/>
                          </a:solidFill>
                          <a:effectLst/>
                          <a:latin typeface="Times New Roman" panose="02020603050405020304" pitchFamily="18" charset="0"/>
                        </a:rPr>
                        <a:t>Table 1. </a:t>
                      </a:r>
                      <a:r>
                        <a:rPr lang="en-US" sz="1600" b="0" i="0" u="none" strike="noStrike" dirty="0">
                          <a:solidFill>
                            <a:srgbClr val="000000"/>
                          </a:solidFill>
                          <a:effectLst/>
                          <a:latin typeface="Times New Roman" panose="02020603050405020304" pitchFamily="18" charset="0"/>
                        </a:rPr>
                        <a:t>Quarter-level prevalence of pathogens (or grouping of similar pathogens) causing intramammary  infections [median (range)] by farm, stratified by facility type. The quarter-level prevalence represents the percent  of sampled quarters infected with a particular pathogen over all sampled quarters at risk where IMI status could be    determined for that farm visit.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33345772"/>
                  </a:ext>
                </a:extLst>
              </a:tr>
              <a:tr h="415095">
                <a:tc gridSpan="2">
                  <a:txBody>
                    <a:bodyPr/>
                    <a:lstStyle/>
                    <a:p>
                      <a:pPr algn="l" fontAlgn="b"/>
                      <a:endParaRPr lang="en-US" sz="2400" b="0" i="0" u="none" strike="noStrike" dirty="0">
                        <a:solidFill>
                          <a:srgbClr val="000000"/>
                        </a:solidFill>
                        <a:effectLst/>
                        <a:latin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r>
                        <a:rPr lang="en-US" sz="1600" b="0" i="0" u="none" strike="noStrike" dirty="0">
                          <a:solidFill>
                            <a:srgbClr val="000000"/>
                          </a:solidFill>
                          <a:effectLst/>
                          <a:latin typeface="Times New Roman" panose="02020603050405020304" pitchFamily="18" charset="0"/>
                        </a:rPr>
                        <a:t>TS avg.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BP avg.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Overall</a:t>
                      </a: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665082858"/>
                  </a:ext>
                </a:extLst>
              </a:tr>
              <a:tr h="279091">
                <a:tc gridSpan="2">
                  <a:txBody>
                    <a:bodyPr/>
                    <a:lstStyle/>
                    <a:p>
                      <a:pPr algn="l" fontAlgn="ctr"/>
                      <a:r>
                        <a:rPr lang="en-US" sz="1600" b="0" i="0" u="none" strike="noStrike" dirty="0">
                          <a:solidFill>
                            <a:srgbClr val="000000"/>
                          </a:solidFill>
                          <a:effectLst/>
                          <a:latin typeface="Times New Roman" panose="02020603050405020304" pitchFamily="18" charset="0"/>
                        </a:rPr>
                        <a:t> Num. farm visits</a:t>
                      </a:r>
                    </a:p>
                  </a:txBody>
                  <a:tcPr marL="6350" marR="6350" marT="635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600" b="0" i="0" u="none" strike="noStrike">
                          <a:solidFill>
                            <a:srgbClr val="000000"/>
                          </a:solidFill>
                          <a:effectLst/>
                          <a:latin typeface="Times New Roman" panose="02020603050405020304" pitchFamily="18" charset="0"/>
                        </a:rPr>
                        <a:t>15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15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30</a:t>
                      </a:r>
                    </a:p>
                  </a:txBody>
                  <a:tcPr marL="6350" marR="6350" marT="635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5629590"/>
                  </a:ext>
                </a:extLst>
              </a:tr>
              <a:tr h="356943">
                <a:tc gridSpan="2">
                  <a:txBody>
                    <a:bodyPr/>
                    <a:lstStyle/>
                    <a:p>
                      <a:pPr algn="l" fontAlgn="ctr"/>
                      <a:r>
                        <a:rPr lang="en-US" sz="1600" b="0" i="0" u="none" strike="noStrike" dirty="0">
                          <a:solidFill>
                            <a:srgbClr val="000000"/>
                          </a:solidFill>
                          <a:effectLst/>
                          <a:latin typeface="Times New Roman" panose="02020603050405020304" pitchFamily="18" charset="0"/>
                        </a:rPr>
                        <a:t> Pathogen (group)</a:t>
                      </a:r>
                    </a:p>
                  </a:txBody>
                  <a:tcPr marL="6350" marR="6350" marT="635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en-US" sz="1600" b="0" i="0" u="none" strike="noStrike" dirty="0">
                        <a:solidFill>
                          <a:srgbClr val="000000"/>
                        </a:solidFill>
                        <a:effectLst/>
                        <a:latin typeface="Times New Roman" panose="02020603050405020304" pitchFamily="18" charset="0"/>
                      </a:endParaRP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9306793"/>
                  </a:ext>
                </a:extLst>
              </a:tr>
              <a:tr h="487680">
                <a:tc>
                  <a:txBody>
                    <a:bodyPr/>
                    <a:lstStyle/>
                    <a:p>
                      <a:pPr algn="l" fontAlgn="ctr"/>
                      <a:endParaRPr lang="en-US" sz="16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l" fontAlgn="ctr"/>
                      <a:r>
                        <a:rPr lang="en-US" sz="1600" b="0" i="0" u="none" strike="noStrike" dirty="0">
                          <a:solidFill>
                            <a:srgbClr val="000000"/>
                          </a:solidFill>
                          <a:effectLst/>
                          <a:latin typeface="Times New Roman" panose="02020603050405020304" pitchFamily="18" charset="0"/>
                        </a:rPr>
                        <a:t>Non-</a:t>
                      </a:r>
                      <a:r>
                        <a:rPr lang="en-US" sz="1600" b="0" i="1" u="none" strike="noStrike" dirty="0">
                          <a:solidFill>
                            <a:srgbClr val="000000"/>
                          </a:solidFill>
                          <a:effectLst/>
                          <a:latin typeface="Times New Roman" panose="02020603050405020304" pitchFamily="18" charset="0"/>
                        </a:rPr>
                        <a:t>aureus</a:t>
                      </a:r>
                      <a:r>
                        <a:rPr lang="en-US" sz="1600" b="0" i="0" u="none" strike="noStrike" dirty="0">
                          <a:solidFill>
                            <a:srgbClr val="000000"/>
                          </a:solidFill>
                          <a:effectLst/>
                          <a:latin typeface="Times New Roman" panose="02020603050405020304" pitchFamily="18" charset="0"/>
                        </a:rPr>
                        <a:t> staphylococci and mammaliicocci</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19 (9.7-25.6)</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21.1 (12.8-39.8)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20 (9.7-39.8)</a:t>
                      </a:r>
                    </a:p>
                  </a:txBody>
                  <a:tcPr marL="6350" marR="6350" marT="635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4064776930"/>
                  </a:ext>
                </a:extLst>
              </a:tr>
              <a:tr h="528320">
                <a:tc>
                  <a:txBody>
                    <a:bodyPr/>
                    <a:lstStyle/>
                    <a:p>
                      <a:pPr algn="l" fontAlgn="ctr"/>
                      <a:endParaRPr lang="en-US" sz="16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dirty="0">
                          <a:solidFill>
                            <a:srgbClr val="000000"/>
                          </a:solidFill>
                          <a:effectLst/>
                          <a:latin typeface="Times New Roman" panose="02020603050405020304" pitchFamily="18" charset="0"/>
                        </a:rPr>
                        <a:t>Streptococcus </a:t>
                      </a:r>
                      <a:r>
                        <a:rPr lang="en-US" sz="1600" b="0" i="1" u="none" strike="noStrike" dirty="0" err="1">
                          <a:solidFill>
                            <a:srgbClr val="000000"/>
                          </a:solidFill>
                          <a:effectLst/>
                          <a:latin typeface="Times New Roman" panose="02020603050405020304" pitchFamily="18" charset="0"/>
                        </a:rPr>
                        <a:t>uberis</a:t>
                      </a:r>
                      <a:endParaRPr lang="en-US" sz="1600" b="0" i="1" u="none" strike="noStrike" dirty="0">
                        <a:solidFill>
                          <a:srgbClr val="000000"/>
                        </a:solidFill>
                        <a:effectLst/>
                        <a:latin typeface="Times New Roman" panose="02020603050405020304" pitchFamily="18" charset="0"/>
                      </a:endParaRP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2.4 (0.9-6.1)</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3.6 (0-6.1)</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3.4 (0-6.1)</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201582936"/>
                  </a:ext>
                </a:extLst>
              </a:tr>
              <a:tr h="508000">
                <a:tc>
                  <a:txBody>
                    <a:bodyPr/>
                    <a:lstStyle/>
                    <a:p>
                      <a:pPr algn="l" fontAlgn="b"/>
                      <a:endParaRPr lang="en-US" sz="2400" b="0" i="0" u="none" strike="noStrike">
                        <a:solidFill>
                          <a:srgbClr val="000000"/>
                        </a:solidFill>
                        <a:effectLst/>
                        <a:latin typeface="Times New Roman" panose="02020603050405020304" pitchFamily="18"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dirty="0">
                          <a:solidFill>
                            <a:srgbClr val="000000"/>
                          </a:solidFill>
                          <a:effectLst/>
                          <a:latin typeface="Times New Roman" panose="02020603050405020304" pitchFamily="18" charset="0"/>
                        </a:rPr>
                        <a:t>Staphylococcus aureus</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3.2 (0.9-4.1)</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2.6 (0-14.1)</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3.2 (0-14.1)</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887078830"/>
                  </a:ext>
                </a:extLst>
              </a:tr>
              <a:tr h="447040">
                <a:tc>
                  <a:txBody>
                    <a:bodyPr/>
                    <a:lstStyle/>
                    <a:p>
                      <a:pPr algn="l" fontAlgn="ctr"/>
                      <a:endParaRPr lang="en-US" sz="1600" b="0" i="0"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1" u="none" strike="noStrike" dirty="0">
                          <a:solidFill>
                            <a:srgbClr val="000000"/>
                          </a:solidFill>
                          <a:effectLst/>
                          <a:latin typeface="Times New Roman" panose="02020603050405020304" pitchFamily="18" charset="0"/>
                        </a:rPr>
                        <a:t>Corynebacterium</a:t>
                      </a:r>
                      <a:r>
                        <a:rPr lang="en-US" sz="1600" b="0" i="0" u="none" strike="noStrike" dirty="0">
                          <a:solidFill>
                            <a:srgbClr val="000000"/>
                          </a:solidFill>
                          <a:effectLst/>
                          <a:latin typeface="Times New Roman" panose="02020603050405020304" pitchFamily="18" charset="0"/>
                        </a:rPr>
                        <a:t> spp.</a:t>
                      </a:r>
                      <a:r>
                        <a:rPr lang="en-US" sz="1600" b="0" i="0" u="none" strike="noStrike" baseline="30000" dirty="0">
                          <a:solidFill>
                            <a:srgbClr val="000000"/>
                          </a:solidFill>
                          <a:effectLst/>
                          <a:latin typeface="Times New Roman" panose="02020603050405020304" pitchFamily="18" charset="0"/>
                        </a:rPr>
                        <a:t>1</a:t>
                      </a:r>
                      <a:endParaRPr lang="en-US" sz="1600" b="0" i="1" u="none" strike="noStrike" dirty="0">
                        <a:solidFill>
                          <a:srgbClr val="000000"/>
                        </a:solidFill>
                        <a:effectLst/>
                        <a:latin typeface="Times New Roman" panose="02020603050405020304" pitchFamily="18" charset="0"/>
                      </a:endParaRP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1.6 (0-11)</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 (0-20.2)</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0.9 (0-20.2)</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913399766"/>
                  </a:ext>
                </a:extLst>
              </a:tr>
              <a:tr h="551098">
                <a:tc>
                  <a:txBody>
                    <a:bodyPr/>
                    <a:lstStyle/>
                    <a:p>
                      <a:pPr algn="l" fontAlgn="ctr"/>
                      <a:endParaRPr lang="en-US" sz="1600" b="0" i="0"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600" b="0" i="0" u="none" strike="noStrike" dirty="0">
                          <a:solidFill>
                            <a:srgbClr val="000000"/>
                          </a:solidFill>
                          <a:effectLst/>
                          <a:latin typeface="Times New Roman" panose="02020603050405020304" pitchFamily="18" charset="0"/>
                        </a:rPr>
                        <a:t>Other gram-positive bacteria</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0.8 (0-1.8)</a:t>
                      </a:r>
                    </a:p>
                  </a:txBody>
                  <a:tcPr marL="6350" marR="6350" marT="6350" marB="0" anchor="ctr">
                    <a:lnL>
                      <a:noFill/>
                    </a:lnL>
                    <a:lnR>
                      <a:noFill/>
                    </a:lnR>
                    <a:lnT>
                      <a:noFill/>
                    </a:lnT>
                    <a:lnB>
                      <a:noFill/>
                    </a:lnB>
                    <a:noFill/>
                  </a:tcPr>
                </a:tc>
                <a:tc>
                  <a:txBody>
                    <a:bodyPr/>
                    <a:lstStyle/>
                    <a:p>
                      <a:pPr algn="ctr" fontAlgn="ctr"/>
                      <a:r>
                        <a:rPr lang="en-US" sz="1600" b="0" i="0" u="none" strike="noStrike">
                          <a:solidFill>
                            <a:srgbClr val="000000"/>
                          </a:solidFill>
                          <a:effectLst/>
                          <a:latin typeface="Times New Roman" panose="02020603050405020304" pitchFamily="18" charset="0"/>
                        </a:rPr>
                        <a:t>0.8 (0-4.3)</a:t>
                      </a:r>
                    </a:p>
                  </a:txBody>
                  <a:tcPr marL="6350" marR="6350" marT="6350" marB="0" anchor="ctr">
                    <a:lnL>
                      <a:noFill/>
                    </a:lnL>
                    <a:lnR>
                      <a:noFill/>
                    </a:lnR>
                    <a:lnT>
                      <a:noFill/>
                    </a:lnT>
                    <a:lnB>
                      <a:noFill/>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0.8 (0-4.3)</a:t>
                      </a:r>
                    </a:p>
                  </a:txBody>
                  <a:tcPr marL="6350" marR="6350" marT="6350" marB="0" anchor="ctr">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44802468"/>
                  </a:ext>
                </a:extLst>
              </a:tr>
              <a:tr h="551098">
                <a:tc>
                  <a:txBody>
                    <a:bodyPr/>
                    <a:lstStyle/>
                    <a:p>
                      <a:pPr algn="l" fontAlgn="ctr"/>
                      <a:endParaRPr lang="en-US" sz="1600" b="0" i="1" u="none" strike="noStrike">
                        <a:solidFill>
                          <a:srgbClr val="000000"/>
                        </a:solidFill>
                        <a:effectLst/>
                        <a:latin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l" fontAlgn="ctr"/>
                      <a:r>
                        <a:rPr lang="en-US" sz="1600" b="0" i="1" u="none" strike="noStrike" dirty="0">
                          <a:solidFill>
                            <a:srgbClr val="000000"/>
                          </a:solidFill>
                          <a:effectLst/>
                          <a:latin typeface="Times New Roman" panose="02020603050405020304" pitchFamily="18" charset="0"/>
                        </a:rPr>
                        <a:t>Streptococcus </a:t>
                      </a:r>
                      <a:r>
                        <a:rPr lang="en-US" sz="1600" b="0" i="1" u="none" strike="noStrike" dirty="0" err="1">
                          <a:solidFill>
                            <a:srgbClr val="000000"/>
                          </a:solidFill>
                          <a:effectLst/>
                          <a:latin typeface="Times New Roman" panose="02020603050405020304" pitchFamily="18" charset="0"/>
                        </a:rPr>
                        <a:t>dysgalactiae</a:t>
                      </a:r>
                      <a:endParaRPr lang="en-US" sz="1600" b="0" i="1" u="none" strike="noStrike" dirty="0">
                        <a:solidFill>
                          <a:srgbClr val="000000"/>
                        </a:solidFill>
                        <a:effectLst/>
                        <a:latin typeface="Times New Roman" panose="02020603050405020304" pitchFamily="18" charset="0"/>
                      </a:endParaRP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a:solidFill>
                            <a:srgbClr val="000000"/>
                          </a:solidFill>
                          <a:effectLst/>
                          <a:latin typeface="Times New Roman" panose="02020603050405020304" pitchFamily="18" charset="0"/>
                        </a:rPr>
                        <a:t>0.8 (0-7.3)</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 (0-2)</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600" b="0" i="0" u="none" strike="noStrike" dirty="0">
                          <a:solidFill>
                            <a:srgbClr val="000000"/>
                          </a:solidFill>
                          <a:effectLst/>
                          <a:latin typeface="Times New Roman" panose="02020603050405020304" pitchFamily="18" charset="0"/>
                        </a:rPr>
                        <a:t>0.4 (0-7.3)</a:t>
                      </a:r>
                    </a:p>
                  </a:txBody>
                  <a:tcPr marL="6350" marR="6350" marT="635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3568322"/>
                  </a:ext>
                </a:extLst>
              </a:tr>
            </a:tbl>
          </a:graphicData>
        </a:graphic>
      </p:graphicFrame>
    </p:spTree>
    <p:extLst>
      <p:ext uri="{BB962C8B-B14F-4D97-AF65-F5344CB8AC3E}">
        <p14:creationId xmlns:p14="http://schemas.microsoft.com/office/powerpoint/2010/main" val="2286575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3972</TotalTime>
  <Words>23466</Words>
  <Application>Microsoft Office PowerPoint</Application>
  <PresentationFormat>Widescreen</PresentationFormat>
  <Paragraphs>3290</Paragraphs>
  <Slides>56</Slides>
  <Notes>47</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75" baseType="lpstr">
      <vt:lpstr>Aptos</vt:lpstr>
      <vt:lpstr>Arial</vt:lpstr>
      <vt:lpstr>Arial</vt:lpstr>
      <vt:lpstr>Berkeley-Medium</vt:lpstr>
      <vt:lpstr>Calibri</vt:lpstr>
      <vt:lpstr>Calibri Light</vt:lpstr>
      <vt:lpstr>Cambria</vt:lpstr>
      <vt:lpstr>Courier New</vt:lpstr>
      <vt:lpstr>Franklin Gothic Heavy</vt:lpstr>
      <vt:lpstr>Google Sans</vt:lpstr>
      <vt:lpstr>helvetica neue</vt:lpstr>
      <vt:lpstr>MinionPro-It</vt:lpstr>
      <vt:lpstr>MinionPro-Regular</vt:lpstr>
      <vt:lpstr>Symbol</vt:lpstr>
      <vt:lpstr>Times New Roman</vt:lpstr>
      <vt:lpstr>Wingdings</vt:lpstr>
      <vt:lpstr>Office Theme</vt:lpstr>
      <vt:lpstr>Worksheet</vt:lpstr>
      <vt:lpstr>Microsoft Excel Worksheet</vt:lpstr>
      <vt:lpstr>PowerPoint Presentation</vt:lpstr>
      <vt:lpstr>Overview: Organic dairy farming</vt:lpstr>
      <vt:lpstr>Overview: Organic dairy farming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Non-aureus staphylococci and mammaliicocci (NASM)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Udder health on organic dairies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Caitlin Jeffrey</dc:creator>
  <cp:lastModifiedBy>Caitlin Jeffrey</cp:lastModifiedBy>
  <cp:revision>4</cp:revision>
  <dcterms:created xsi:type="dcterms:W3CDTF">2024-08-16T16:06:54Z</dcterms:created>
  <dcterms:modified xsi:type="dcterms:W3CDTF">2024-08-22T19:01:49Z</dcterms:modified>
</cp:coreProperties>
</file>